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1" r:id="rId5"/>
    <p:sldId id="297" r:id="rId6"/>
    <p:sldId id="263" r:id="rId7"/>
    <p:sldId id="265" r:id="rId8"/>
    <p:sldId id="267" r:id="rId9"/>
    <p:sldId id="268" r:id="rId10"/>
    <p:sldId id="269" r:id="rId11"/>
    <p:sldId id="274" r:id="rId12"/>
    <p:sldId id="275" r:id="rId13"/>
    <p:sldId id="280" r:id="rId14"/>
    <p:sldId id="284" r:id="rId15"/>
    <p:sldId id="285" r:id="rId16"/>
    <p:sldId id="278" r:id="rId17"/>
    <p:sldId id="286" r:id="rId18"/>
    <p:sldId id="290" r:id="rId19"/>
    <p:sldId id="291" r:id="rId20"/>
    <p:sldId id="293" r:id="rId21"/>
    <p:sldId id="295" r:id="rId22"/>
    <p:sldId id="296" r:id="rId23"/>
    <p:sldId id="302" r:id="rId24"/>
    <p:sldId id="301" r:id="rId25"/>
    <p:sldId id="300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2017-07-17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555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2017-07-17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682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2017-07-17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15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2017-07-17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11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2017-07-17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729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2017-07-17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414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2017-07-17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086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2017-07-17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516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2017-07-17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969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2017-07-17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126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2017-07-17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984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5EC26-6672-4645-98A4-CE8463AD6087}" type="datetimeFigureOut">
              <a:rPr lang="ko-KR" altLang="en-US" smtClean="0"/>
              <a:t>2017-07-17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462841" y="1881487"/>
            <a:ext cx="6886755" cy="991109"/>
          </a:xfrm>
        </p:spPr>
        <p:txBody>
          <a:bodyPr>
            <a:noAutofit/>
          </a:bodyPr>
          <a:lstStyle/>
          <a:p>
            <a:r>
              <a:rPr lang="ko-KR" altLang="en-US" sz="4000" dirty="0"/>
              <a:t>제품소개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773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0296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모듈형 </a:t>
            </a:r>
            <a:r>
              <a:rPr lang="en-US" altLang="ko-KR" sz="3200" dirty="0"/>
              <a:t>DAQ</a:t>
            </a:r>
            <a:endParaRPr lang="ko-KR" alt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1012054" y="2804944"/>
            <a:ext cx="30202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>
                <a:highlight>
                  <a:srgbClr val="FFFF00"/>
                </a:highlight>
              </a:rPr>
              <a:t>CDAQ </a:t>
            </a:r>
            <a:r>
              <a:rPr lang="ko-KR" altLang="en-US" u="sng" dirty="0">
                <a:highlight>
                  <a:srgbClr val="FFFF00"/>
                </a:highlight>
              </a:rPr>
              <a:t>플랫폼</a:t>
            </a:r>
            <a:r>
              <a:rPr lang="en-US" altLang="ko-KR" u="sng" dirty="0">
                <a:highlight>
                  <a:srgbClr val="FFFF00"/>
                </a:highlight>
              </a:rPr>
              <a:t>(</a:t>
            </a:r>
            <a:r>
              <a:rPr lang="ko-KR" altLang="en-US" u="sng" dirty="0">
                <a:highlight>
                  <a:srgbClr val="FFFF00"/>
                </a:highlight>
              </a:rPr>
              <a:t>샤시</a:t>
            </a:r>
            <a:r>
              <a:rPr lang="en-US" altLang="ko-KR" u="sng" dirty="0">
                <a:highlight>
                  <a:srgbClr val="FFFF00"/>
                </a:highlight>
              </a:rPr>
              <a:t>) </a:t>
            </a:r>
          </a:p>
          <a:p>
            <a:r>
              <a:rPr lang="en-US" altLang="ko-KR" sz="1600" dirty="0">
                <a:highlight>
                  <a:srgbClr val="FFFF00"/>
                </a:highlight>
              </a:rPr>
              <a:t>    ( </a:t>
            </a:r>
            <a:r>
              <a:rPr lang="ko-KR" altLang="en-US" sz="1600" dirty="0">
                <a:highlight>
                  <a:srgbClr val="FFFF00"/>
                </a:highlight>
              </a:rPr>
              <a:t>제품소개 </a:t>
            </a:r>
            <a:r>
              <a:rPr lang="en-US" altLang="ko-KR" sz="1600" dirty="0">
                <a:highlight>
                  <a:srgbClr val="FFFF00"/>
                </a:highlight>
              </a:rPr>
              <a:t>excel table 3-1 )</a:t>
            </a:r>
            <a:endParaRPr lang="ko-KR" altLang="en-US" sz="1600" dirty="0">
              <a:highlight>
                <a:srgbClr val="FFFF00"/>
              </a:highligh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2054" y="3890613"/>
            <a:ext cx="30202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>
                <a:highlight>
                  <a:srgbClr val="FFFF00"/>
                </a:highlight>
              </a:rPr>
              <a:t>Compact DAQ : </a:t>
            </a:r>
            <a:r>
              <a:rPr lang="ko-KR" altLang="en-US" u="sng" dirty="0">
                <a:highlight>
                  <a:srgbClr val="FFFF00"/>
                </a:highlight>
              </a:rPr>
              <a:t>모듈</a:t>
            </a:r>
            <a:endParaRPr lang="en-US" altLang="ko-KR" u="sng" dirty="0">
              <a:highlight>
                <a:srgbClr val="FFFF00"/>
              </a:highlight>
            </a:endParaRPr>
          </a:p>
          <a:p>
            <a:r>
              <a:rPr lang="en-US" altLang="ko-KR" sz="1600" u="sng" dirty="0">
                <a:highlight>
                  <a:srgbClr val="FFFF00"/>
                </a:highlight>
              </a:rPr>
              <a:t>  </a:t>
            </a:r>
            <a:r>
              <a:rPr lang="en-US" altLang="ko-KR" sz="1600" dirty="0">
                <a:highlight>
                  <a:srgbClr val="FFFF00"/>
                </a:highlight>
              </a:rPr>
              <a:t>   ( </a:t>
            </a:r>
            <a:r>
              <a:rPr lang="ko-KR" altLang="en-US" sz="1600" dirty="0">
                <a:highlight>
                  <a:srgbClr val="FFFF00"/>
                </a:highlight>
              </a:rPr>
              <a:t>제품소개 </a:t>
            </a:r>
            <a:r>
              <a:rPr lang="en-US" altLang="ko-KR" sz="1600" dirty="0">
                <a:highlight>
                  <a:srgbClr val="FFFF00"/>
                </a:highlight>
              </a:rPr>
              <a:t>excel table 3-2)</a:t>
            </a:r>
            <a:endParaRPr lang="ko-KR" altLang="en-US" sz="1600" dirty="0">
              <a:highlight>
                <a:srgbClr val="FFFF00"/>
              </a:highligh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12054" y="1313895"/>
            <a:ext cx="3020250" cy="10209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온도측정및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알라밍</a:t>
            </a:r>
            <a:r>
              <a:rPr lang="en-US" altLang="ko-KR" sz="1200" dirty="0"/>
              <a:t>https://www.youtube.com/watch?v=RCYr0df87A0&amp;list=PLAE1A45A948D809C4&amp;index=2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4623046" y="1313895"/>
            <a:ext cx="2945907" cy="10209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원격모니터링 </a:t>
            </a:r>
            <a:r>
              <a:rPr lang="en-US" altLang="ko-KR" sz="1200" dirty="0"/>
              <a:t>: </a:t>
            </a:r>
            <a:r>
              <a:rPr lang="ko-KR" altLang="en-US" sz="1200" dirty="0"/>
              <a:t>아이패드</a:t>
            </a:r>
            <a:r>
              <a:rPr lang="en-US" altLang="ko-KR" sz="1200" dirty="0"/>
              <a:t>+</a:t>
            </a:r>
            <a:r>
              <a:rPr lang="en-US" altLang="ko-KR" sz="1200" dirty="0" err="1"/>
              <a:t>CompactDAQ</a:t>
            </a:r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en-US" altLang="ko-KR" sz="1200" dirty="0"/>
              <a:t>https://www.youtube.com/watch?v=m6fAxHj2ZEE</a:t>
            </a:r>
          </a:p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7909641" y="1313895"/>
            <a:ext cx="3356121" cy="1020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독립형 </a:t>
            </a:r>
            <a:r>
              <a:rPr lang="en-US" altLang="ko-KR" sz="1200" dirty="0" err="1"/>
              <a:t>CompactDAQ</a:t>
            </a:r>
            <a:r>
              <a:rPr lang="en-US" altLang="ko-KR" sz="1200" dirty="0"/>
              <a:t> &amp; </a:t>
            </a:r>
            <a:r>
              <a:rPr lang="ko-KR" altLang="en-US" sz="1200" dirty="0" err="1"/>
              <a:t>스마트카</a:t>
            </a:r>
            <a:r>
              <a:rPr lang="ko-KR" altLang="en-US" sz="1200" dirty="0"/>
              <a:t> 트랙 로깅</a:t>
            </a:r>
            <a:endParaRPr lang="en-US" altLang="ko-KR" sz="1200" dirty="0"/>
          </a:p>
          <a:p>
            <a:pPr algn="ctr"/>
            <a:r>
              <a:rPr lang="en-US" altLang="ko-KR" sz="1200" dirty="0"/>
              <a:t>https://www.youtube.com/watch?v=QDh_JkAR6_o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61051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7280" y="196450"/>
            <a:ext cx="3050219" cy="558153"/>
          </a:xfrm>
        </p:spPr>
        <p:txBody>
          <a:bodyPr>
            <a:noAutofit/>
          </a:bodyPr>
          <a:lstStyle/>
          <a:p>
            <a:r>
              <a:rPr lang="en-US" altLang="ko-KR" sz="3000" u="sng" dirty="0"/>
              <a:t>Virtual bench</a:t>
            </a:r>
            <a:endParaRPr lang="ko-KR" altLang="en-US" sz="3000" u="sng" dirty="0"/>
          </a:p>
        </p:txBody>
      </p:sp>
      <p:sp>
        <p:nvSpPr>
          <p:cNvPr id="5" name="직사각형 4"/>
          <p:cNvSpPr/>
          <p:nvPr/>
        </p:nvSpPr>
        <p:spPr>
          <a:xfrm>
            <a:off x="7716937" y="3861430"/>
            <a:ext cx="3282498" cy="2327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동영상 </a:t>
            </a:r>
            <a:r>
              <a:rPr lang="en-US" altLang="ko-KR" dirty="0"/>
              <a:t>2</a:t>
            </a: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( Virtual bench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소개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)</a:t>
            </a: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https://www.youtube.com/watch?v=ocN2oTsYIG8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892" y="1274095"/>
            <a:ext cx="6972300" cy="23812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94642" y="754603"/>
            <a:ext cx="574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</a:rPr>
              <a:t>NI </a:t>
            </a:r>
            <a:r>
              <a:rPr lang="en-US" altLang="ko-KR" b="1" dirty="0" err="1">
                <a:solidFill>
                  <a:srgbClr val="333333"/>
                </a:solidFill>
                <a:latin typeface="Arial" panose="020B0604020202020204" pitchFamily="34" charset="0"/>
              </a:rPr>
              <a:t>VirtualBench</a:t>
            </a:r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</a:rPr>
              <a:t>, </a:t>
            </a:r>
            <a:r>
              <a:rPr lang="ko-KR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당신에게 필요한 단 하나의 측정장비</a:t>
            </a:r>
            <a:endParaRPr lang="ko-KR" alt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94642" y="5140643"/>
            <a:ext cx="50209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   </a:t>
            </a:r>
            <a:r>
              <a:rPr lang="en-US" altLang="ko-KR" sz="1600" dirty="0"/>
              <a:t>- </a:t>
            </a:r>
            <a:r>
              <a:rPr lang="ko-KR" altLang="en-US" sz="1600" dirty="0"/>
              <a:t>작은 크기의 효율적 공간활용 및 </a:t>
            </a:r>
            <a:r>
              <a:rPr lang="ko-KR" altLang="en-US" sz="1600" dirty="0" err="1"/>
              <a:t>휴대성</a:t>
            </a:r>
            <a:endParaRPr lang="en-US" altLang="ko-KR" sz="1600" dirty="0"/>
          </a:p>
          <a:p>
            <a:r>
              <a:rPr lang="ko-KR" altLang="en-US" sz="1600" dirty="0"/>
              <a:t>   </a:t>
            </a:r>
            <a:r>
              <a:rPr lang="en-US" altLang="ko-KR" sz="1600" dirty="0"/>
              <a:t>- </a:t>
            </a:r>
            <a:r>
              <a:rPr lang="ko-KR" altLang="en-US" sz="1600" dirty="0"/>
              <a:t>하나의 인터페이스 및 하나와 </a:t>
            </a:r>
            <a:r>
              <a:rPr lang="en-US" altLang="ko-KR" sz="1600" dirty="0"/>
              <a:t>PC</a:t>
            </a:r>
            <a:r>
              <a:rPr lang="ko-KR" altLang="en-US" sz="1600" dirty="0"/>
              <a:t>화면에서 확인</a:t>
            </a:r>
            <a:endParaRPr lang="en-US" altLang="ko-KR" sz="1600" dirty="0"/>
          </a:p>
          <a:p>
            <a:r>
              <a:rPr lang="ko-KR" altLang="en-US" sz="1600" dirty="0"/>
              <a:t>   </a:t>
            </a:r>
            <a:r>
              <a:rPr lang="en-US" altLang="ko-KR" sz="1600" dirty="0"/>
              <a:t>- </a:t>
            </a:r>
            <a:r>
              <a:rPr lang="ko-KR" altLang="en-US" sz="1600" dirty="0"/>
              <a:t>스크린샷 또는 </a:t>
            </a:r>
            <a:r>
              <a:rPr lang="en-US" altLang="ko-KR" sz="1600" dirty="0"/>
              <a:t>data</a:t>
            </a:r>
            <a:r>
              <a:rPr lang="ko-KR" altLang="en-US" sz="1600" dirty="0"/>
              <a:t>를 버튼클릭으로 간단히 저장</a:t>
            </a:r>
            <a:endParaRPr lang="en-US" altLang="ko-KR" sz="1600" dirty="0"/>
          </a:p>
          <a:p>
            <a:r>
              <a:rPr lang="en-US" altLang="ko-KR" sz="1600" dirty="0"/>
              <a:t>   - USB </a:t>
            </a:r>
            <a:r>
              <a:rPr lang="ko-KR" altLang="en-US" sz="1600" dirty="0"/>
              <a:t>플러그 앤 플레이 방식</a:t>
            </a:r>
          </a:p>
          <a:p>
            <a:endParaRPr lang="ko-KR" altLang="en-US" sz="1600" dirty="0"/>
          </a:p>
        </p:txBody>
      </p:sp>
      <p:sp>
        <p:nvSpPr>
          <p:cNvPr id="24" name="직사각형 23"/>
          <p:cNvSpPr/>
          <p:nvPr/>
        </p:nvSpPr>
        <p:spPr>
          <a:xfrm>
            <a:off x="906262" y="3917355"/>
            <a:ext cx="616205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</a:rPr>
              <a:t>5</a:t>
            </a:r>
            <a:r>
              <a:rPr lang="ko-KR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개의 </a:t>
            </a:r>
            <a:r>
              <a:rPr lang="ko-KR" altLang="en-US" b="1" dirty="0" err="1">
                <a:solidFill>
                  <a:srgbClr val="333333"/>
                </a:solidFill>
                <a:latin typeface="Arial" panose="020B0604020202020204" pitchFamily="34" charset="0"/>
              </a:rPr>
              <a:t>벤치탑</a:t>
            </a:r>
            <a:r>
              <a:rPr lang="ko-KR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 계측기</a:t>
            </a:r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</a:rPr>
              <a:t>. 1</a:t>
            </a:r>
            <a:r>
              <a:rPr lang="ko-KR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개의 인터페이스</a:t>
            </a:r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가장 필수적인 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5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개의 계측기를 하나의 장치에 결합하고 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PC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를 통해 제어할 수 있는 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“All-in-one”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계측기인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 Virtual bench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는 단순하고 편리하며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보다 효율적인 회로 디자인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디버깅 및 검증을 제공합니다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0658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0296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Virtual bench</a:t>
            </a: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92" y="1171398"/>
            <a:ext cx="6366122" cy="337397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240478" y="2165696"/>
            <a:ext cx="411332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33333"/>
                </a:solidFill>
                <a:latin typeface="Arial" panose="020B0604020202020204" pitchFamily="34" charset="0"/>
              </a:rPr>
              <a:t>Function</a:t>
            </a:r>
            <a:endParaRPr lang="ko-KR" altLang="en-US" sz="16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    -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복합 신호 오실로스코프</a:t>
            </a:r>
          </a:p>
          <a:p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    -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함수 발생기</a:t>
            </a:r>
          </a:p>
          <a:p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    -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디지털 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I/O</a:t>
            </a:r>
          </a:p>
          <a:p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    -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프로그래밍 가능한 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DC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파워 서플라이</a:t>
            </a:r>
          </a:p>
          <a:p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    -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디지털 </a:t>
            </a:r>
            <a:r>
              <a:rPr lang="ko-KR" altLang="en-US" sz="1600" dirty="0" err="1">
                <a:solidFill>
                  <a:srgbClr val="333333"/>
                </a:solidFill>
                <a:latin typeface="Arial" panose="020B0604020202020204" pitchFamily="34" charset="0"/>
              </a:rPr>
              <a:t>멀티미터</a:t>
            </a:r>
            <a:endParaRPr lang="ko-KR" altLang="en-US" sz="16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706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47583" y="231097"/>
            <a:ext cx="3201139" cy="620296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Virtual bench</a:t>
            </a:r>
            <a:endParaRPr lang="ko-KR" altLang="en-US" sz="3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030" y="1284177"/>
            <a:ext cx="2182233" cy="159303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370" y="1472690"/>
            <a:ext cx="1905000" cy="139065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477014"/>
              </p:ext>
            </p:extLst>
          </p:nvPr>
        </p:nvGraphicFramePr>
        <p:xfrm>
          <a:off x="1964062" y="3037323"/>
          <a:ext cx="7340600" cy="3284744"/>
        </p:xfrm>
        <a:graphic>
          <a:graphicData uri="http://schemas.openxmlformats.org/drawingml/2006/table">
            <a:tbl>
              <a:tblPr/>
              <a:tblGrid>
                <a:gridCol w="1473200">
                  <a:extLst>
                    <a:ext uri="{9D8B030D-6E8A-4147-A177-3AD203B41FA5}">
                      <a16:colId xmlns:a16="http://schemas.microsoft.com/office/drawing/2014/main" val="2074099946"/>
                    </a:ext>
                  </a:extLst>
                </a:gridCol>
                <a:gridCol w="2933700">
                  <a:extLst>
                    <a:ext uri="{9D8B030D-6E8A-4147-A177-3AD203B41FA5}">
                      <a16:colId xmlns:a16="http://schemas.microsoft.com/office/drawing/2014/main" val="2324118186"/>
                    </a:ext>
                  </a:extLst>
                </a:gridCol>
                <a:gridCol w="2933700">
                  <a:extLst>
                    <a:ext uri="{9D8B030D-6E8A-4147-A177-3AD203B41FA5}">
                      <a16:colId xmlns:a16="http://schemas.microsoft.com/office/drawing/2014/main" val="2775866893"/>
                    </a:ext>
                  </a:extLst>
                </a:gridCol>
              </a:tblGrid>
              <a:tr h="267224"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오실로스코프</a:t>
                      </a:r>
                    </a:p>
                  </a:txBody>
                  <a:tcPr marL="13716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100M Hz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350M Hz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5973066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Analog, 34 Digital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ch Analog, 34 Digital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8196463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GS/s (1ch), 500 MS/s/</a:t>
                      </a:r>
                      <a:r>
                        <a:rPr lang="en-US" sz="10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</a:t>
                      </a:r>
                      <a:r>
                        <a:rPr 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(2ch)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채널당 </a:t>
                      </a:r>
                      <a:r>
                        <a:rPr lang="en-US" altLang="ko-KR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 </a:t>
                      </a:r>
                      <a:r>
                        <a:rPr 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GS/s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28286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 발생기</a:t>
                      </a:r>
                    </a:p>
                  </a:txBody>
                  <a:tcPr marL="13716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 MHz (</a:t>
                      </a:r>
                      <a:r>
                        <a:rPr lang="ko-KR" alt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사인파</a:t>
                      </a:r>
                      <a:r>
                        <a:rPr lang="en-US" altLang="ko-KR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5 MHz (</a:t>
                      </a:r>
                      <a:r>
                        <a:rPr lang="ko-KR" alt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사각파</a:t>
                      </a:r>
                      <a:r>
                        <a:rPr lang="en-US" altLang="ko-KR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 MHz (</a:t>
                      </a:r>
                      <a:r>
                        <a:rPr lang="ko-KR" alt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사인파</a:t>
                      </a:r>
                      <a:r>
                        <a:rPr lang="en-US" altLang="ko-KR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5 MHz (</a:t>
                      </a:r>
                      <a:r>
                        <a:rPr lang="ko-KR" alt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사각파</a:t>
                      </a:r>
                      <a:r>
                        <a:rPr lang="en-US" altLang="ko-KR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865857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채널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채널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3392966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디지털 멀티미터</a:t>
                      </a:r>
                    </a:p>
                  </a:txBody>
                  <a:tcPr marL="13716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1/2 digit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1/2 digit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2191962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300V  10A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300V  10A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5495812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DC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파워써플라이</a:t>
                      </a:r>
                    </a:p>
                  </a:txBody>
                  <a:tcPr marL="13716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2836298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( 6V * 1A ) ( 25V * 0.5A ) ( -25V * 0.5A 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( 6V * 3A ) ( 25V * 1A ) ( -25V * 1A 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38599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디지털 </a:t>
                      </a:r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I/O</a:t>
                      </a:r>
                    </a:p>
                  </a:txBody>
                  <a:tcPr marL="13716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채널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채널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074367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연결성</a:t>
                      </a:r>
                    </a:p>
                  </a:txBody>
                  <a:tcPr marL="13716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USB, WiFi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USB, WiFi, </a:t>
                      </a:r>
                      <a:r>
                        <a:rPr lang="ko-KR" alt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이더넷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1849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크기</a:t>
                      </a:r>
                    </a:p>
                  </a:txBody>
                  <a:tcPr marL="13716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25.4 × 19.05 × 7.37 cm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30.48 x 20.32 x 9.4 cm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7733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429959" y="2632559"/>
            <a:ext cx="862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VB 8012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334389" y="2652550"/>
            <a:ext cx="862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VB 8034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46592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815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Power Supply</a:t>
            </a:r>
            <a:endParaRPr lang="ko-KR" altLang="en-US" dirty="0"/>
          </a:p>
        </p:txBody>
      </p:sp>
      <p:pic>
        <p:nvPicPr>
          <p:cNvPr id="1030" name="Picture 6" descr="http://www.ni.com/images/coreblock/col2/LV2012_Hero_Instant_Meas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730" y="3328479"/>
            <a:ext cx="1674584" cy="125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17341" y="2862717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신속한 현장 지원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520582" y="2865260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다양한 제품 라인업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359517" y="2862717"/>
            <a:ext cx="2175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컨트롤 프로그램 제공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8967942" y="2849069"/>
            <a:ext cx="2254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Customizing solution</a:t>
            </a:r>
            <a:endParaRPr lang="ko-KR" altLang="en-US" sz="1600" b="1" dirty="0"/>
          </a:p>
        </p:txBody>
      </p:sp>
      <p:sp>
        <p:nvSpPr>
          <p:cNvPr id="6" name="직사각형 5"/>
          <p:cNvSpPr/>
          <p:nvPr/>
        </p:nvSpPr>
        <p:spPr>
          <a:xfrm>
            <a:off x="863065" y="4878512"/>
            <a:ext cx="23705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0" i="0" dirty="0">
                <a:effectLst/>
                <a:latin typeface="hmcL"/>
              </a:rPr>
              <a:t>사용상 문제 발생시 신속한 현장 대응</a:t>
            </a:r>
            <a:endParaRPr lang="ko-KR" altLang="en-US" sz="1600" dirty="0"/>
          </a:p>
        </p:txBody>
      </p:sp>
      <p:sp>
        <p:nvSpPr>
          <p:cNvPr id="7" name="직사각형 6"/>
          <p:cNvSpPr/>
          <p:nvPr/>
        </p:nvSpPr>
        <p:spPr>
          <a:xfrm>
            <a:off x="3619179" y="4878513"/>
            <a:ext cx="22874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Over spec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으로 인한 </a:t>
            </a:r>
            <a:r>
              <a:rPr lang="ko-KR" altLang="en-US" sz="1600" dirty="0" err="1">
                <a:solidFill>
                  <a:srgbClr val="333333"/>
                </a:solidFill>
                <a:latin typeface="Arial" panose="020B0604020202020204" pitchFamily="34" charset="0"/>
              </a:rPr>
              <a:t>과비용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 지양</a:t>
            </a:r>
            <a:endParaRPr lang="ko-KR" altLang="en-US" sz="1600" dirty="0"/>
          </a:p>
        </p:txBody>
      </p:sp>
      <p:sp>
        <p:nvSpPr>
          <p:cNvPr id="8" name="직사각형 7"/>
          <p:cNvSpPr/>
          <p:nvPr/>
        </p:nvSpPr>
        <p:spPr>
          <a:xfrm>
            <a:off x="6283876" y="4918185"/>
            <a:ext cx="24771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초보자도 쉽게 사용할 수 있는 편리하고 빠른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데이터 시각화와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UI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개발</a:t>
            </a:r>
            <a:endParaRPr lang="ko-KR" altLang="en-US" sz="1600" dirty="0"/>
          </a:p>
        </p:txBody>
      </p:sp>
      <p:sp>
        <p:nvSpPr>
          <p:cNvPr id="9" name="직사각형 8"/>
          <p:cNvSpPr/>
          <p:nvPr/>
        </p:nvSpPr>
        <p:spPr>
          <a:xfrm>
            <a:off x="9138235" y="4878512"/>
            <a:ext cx="21058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엔지니어 요구사항에 맞춤형 제품 개발 및 공급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endParaRPr lang="ko-KR" alt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760249" y="1090115"/>
            <a:ext cx="110472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ODA Programmable Power Supply</a:t>
            </a:r>
            <a:r>
              <a:rPr lang="ko-KR" altLang="en-US" dirty="0"/>
              <a:t>는 전통적인 </a:t>
            </a:r>
            <a:r>
              <a:rPr lang="en-US" altLang="ko-KR" dirty="0"/>
              <a:t>Linear</a:t>
            </a:r>
            <a:r>
              <a:rPr lang="ko-KR" altLang="en-US" dirty="0"/>
              <a:t>방식의 </a:t>
            </a:r>
            <a:r>
              <a:rPr lang="en-US" altLang="ko-KR" dirty="0"/>
              <a:t>Power Supply</a:t>
            </a:r>
            <a:r>
              <a:rPr lang="ko-KR" altLang="en-US" dirty="0"/>
              <a:t>에 이어 </a:t>
            </a:r>
            <a:endParaRPr lang="en-US" altLang="ko-KR" dirty="0"/>
          </a:p>
          <a:p>
            <a:r>
              <a:rPr lang="en-US" altLang="ko-KR" dirty="0"/>
              <a:t>SMPS(Switching Mode Power Supply) </a:t>
            </a:r>
            <a:r>
              <a:rPr lang="ko-KR" altLang="en-US" dirty="0"/>
              <a:t>또한 성능적 신뢰를 기반으로 엔지니어들의 호평을 받고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포엔스는</a:t>
            </a:r>
            <a:r>
              <a:rPr lang="ko-KR" altLang="en-US" dirty="0"/>
              <a:t> </a:t>
            </a:r>
            <a:r>
              <a:rPr lang="en-US" altLang="ko-KR" dirty="0"/>
              <a:t>ODA</a:t>
            </a:r>
            <a:r>
              <a:rPr lang="ko-KR" altLang="en-US" dirty="0"/>
              <a:t>와의 협력관계를 통해 국내 파워 </a:t>
            </a:r>
            <a:r>
              <a:rPr lang="ko-KR" altLang="en-US" dirty="0" err="1"/>
              <a:t>써플라이</a:t>
            </a:r>
            <a:r>
              <a:rPr lang="ko-KR" altLang="en-US" dirty="0"/>
              <a:t> 시장의 독보적 성장을 보인 </a:t>
            </a:r>
            <a:r>
              <a:rPr lang="en-US" altLang="ko-KR" dirty="0"/>
              <a:t>ODA Power Supply</a:t>
            </a:r>
          </a:p>
          <a:p>
            <a:r>
              <a:rPr lang="ko-KR" altLang="en-US" dirty="0"/>
              <a:t>에 대한 다음과 같은 고객 </a:t>
            </a:r>
            <a:r>
              <a:rPr lang="en-US" altLang="ko-KR" dirty="0"/>
              <a:t>benefit</a:t>
            </a:r>
            <a:r>
              <a:rPr lang="ko-KR" altLang="en-US" dirty="0"/>
              <a:t>을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3795103" y="3278630"/>
            <a:ext cx="1799962" cy="1392870"/>
            <a:chOff x="1082606" y="3314140"/>
            <a:chExt cx="3853913" cy="1656431"/>
          </a:xfrm>
          <a:gradFill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</a:gradFill>
        </p:grpSpPr>
        <p:pic>
          <p:nvPicPr>
            <p:cNvPr id="19" name="Picture 4" descr="http://www.odacore.com/kor/images/pro_15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9704" y="3314140"/>
              <a:ext cx="1390650" cy="754322"/>
            </a:xfrm>
            <a:prstGeom prst="rect">
              <a:avLst/>
            </a:prstGeom>
            <a:grpFill/>
            <a:extLst/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3143" y="3314140"/>
              <a:ext cx="1044420" cy="878541"/>
            </a:xfrm>
            <a:prstGeom prst="rect">
              <a:avLst/>
            </a:prstGeom>
            <a:grpFill/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4016" y="4068462"/>
              <a:ext cx="652503" cy="862988"/>
            </a:xfrm>
            <a:prstGeom prst="rect">
              <a:avLst/>
            </a:prstGeom>
            <a:grpFill/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2606" y="4041849"/>
              <a:ext cx="1027173" cy="847725"/>
            </a:xfrm>
            <a:prstGeom prst="rect">
              <a:avLst/>
            </a:prstGeom>
            <a:grpFill/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86360" y="4192681"/>
              <a:ext cx="2097656" cy="777890"/>
            </a:xfrm>
            <a:prstGeom prst="rect">
              <a:avLst/>
            </a:prstGeom>
            <a:grpFill/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90492" y="3353018"/>
              <a:ext cx="1067040" cy="676565"/>
            </a:xfrm>
            <a:prstGeom prst="rect">
              <a:avLst/>
            </a:prstGeom>
            <a:grpFill/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536" y="3328479"/>
            <a:ext cx="1812223" cy="1274911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8745850" y="3241382"/>
            <a:ext cx="2282107" cy="1552001"/>
            <a:chOff x="8745850" y="3241382"/>
            <a:chExt cx="2282107" cy="155200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45850" y="3241382"/>
              <a:ext cx="1600200" cy="1552001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009641" y="3249704"/>
              <a:ext cx="1018316" cy="1388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8786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7280" y="196450"/>
            <a:ext cx="3050219" cy="558153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Power Supply</a:t>
            </a:r>
            <a:endParaRPr lang="ko-KR" altLang="en-US" sz="30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239" y="2072788"/>
            <a:ext cx="3157171" cy="156958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83165" y="1954855"/>
            <a:ext cx="3085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SMPS</a:t>
            </a:r>
            <a:r>
              <a:rPr lang="en-US" altLang="ko-KR" dirty="0"/>
              <a:t>  EX </a:t>
            </a:r>
            <a:r>
              <a:rPr lang="ko-KR" altLang="en-US" dirty="0"/>
              <a:t>시리즈 </a:t>
            </a:r>
            <a:r>
              <a:rPr lang="en-US" altLang="ko-KR" dirty="0"/>
              <a:t>( </a:t>
            </a:r>
            <a:r>
              <a:rPr lang="ko-KR" altLang="en-US" dirty="0"/>
              <a:t>산업용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6286961" y="2451742"/>
            <a:ext cx="5662381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ea"/>
                <a:ea typeface="+mj-ea"/>
              </a:rPr>
              <a:t>다양한 </a:t>
            </a:r>
            <a:r>
              <a:rPr lang="en-US" altLang="ko-KR" sz="1600" dirty="0">
                <a:latin typeface="+mj-ea"/>
                <a:ea typeface="+mj-ea"/>
              </a:rPr>
              <a:t>rage : 20V * 10A ~  </a:t>
            </a:r>
            <a:r>
              <a:rPr lang="ko-KR" altLang="en-US" sz="1600" dirty="0">
                <a:latin typeface="+mj-ea"/>
                <a:ea typeface="+mj-ea"/>
              </a:rPr>
              <a:t>최대 </a:t>
            </a:r>
            <a:r>
              <a:rPr lang="en-US" altLang="ko-KR" sz="1600" dirty="0">
                <a:latin typeface="+mj-ea"/>
                <a:ea typeface="+mj-ea"/>
              </a:rPr>
              <a:t>600V </a:t>
            </a:r>
            <a:r>
              <a:rPr lang="ko-KR" altLang="en-US" sz="1600" dirty="0">
                <a:latin typeface="+mj-ea"/>
                <a:ea typeface="+mj-ea"/>
              </a:rPr>
              <a:t>혹은 최대 </a:t>
            </a:r>
            <a:r>
              <a:rPr lang="en-US" altLang="ko-KR" sz="1600" dirty="0">
                <a:latin typeface="+mj-ea"/>
                <a:ea typeface="+mj-ea"/>
              </a:rPr>
              <a:t>120A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Resolution : 4 digit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RS-232C, RS485, USB </a:t>
            </a:r>
            <a:r>
              <a:rPr lang="ko-KR" altLang="en-US" sz="1600" dirty="0">
                <a:latin typeface="+mj-ea"/>
                <a:ea typeface="+mj-ea"/>
              </a:rPr>
              <a:t>통신 기본제공</a:t>
            </a:r>
            <a:endParaRPr lang="en-US" altLang="ko-KR" sz="1600" dirty="0">
              <a:latin typeface="+mj-ea"/>
              <a:ea typeface="+mj-ea"/>
            </a:endParaRPr>
          </a:p>
          <a:p>
            <a:r>
              <a:rPr lang="en-US" altLang="ko-KR" sz="1600" dirty="0">
                <a:latin typeface="+mj-ea"/>
                <a:ea typeface="+mj-ea"/>
              </a:rPr>
              <a:t>   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(TCP/IP </a:t>
            </a:r>
            <a:r>
              <a:rPr lang="ko-KR" altLang="en-US" sz="1600" dirty="0">
                <a:latin typeface="+mj-ea"/>
                <a:ea typeface="+mj-ea"/>
              </a:rPr>
              <a:t>통신 추가옵션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  <a:p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19</a:t>
            </a:r>
            <a:r>
              <a:rPr lang="ko-KR" altLang="en-US" sz="1600" dirty="0">
                <a:latin typeface="+mj-ea"/>
                <a:ea typeface="+mj-ea"/>
              </a:rPr>
              <a:t>인치 </a:t>
            </a:r>
            <a:r>
              <a:rPr lang="en-US" altLang="ko-KR" sz="1600" dirty="0">
                <a:latin typeface="+mj-ea"/>
                <a:ea typeface="+mj-ea"/>
              </a:rPr>
              <a:t>Rack size * 1U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Protection : Over Voltage, Over Current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Lock ( Under/Over Voltage, Current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Calibration </a:t>
            </a:r>
            <a:r>
              <a:rPr lang="ko-KR" altLang="en-US" sz="1600" dirty="0">
                <a:latin typeface="+mj-ea"/>
                <a:ea typeface="+mj-ea"/>
              </a:rPr>
              <a:t>기능 </a:t>
            </a:r>
            <a:r>
              <a:rPr lang="en-US" altLang="ko-KR" sz="1600" dirty="0">
                <a:latin typeface="+mj-ea"/>
                <a:ea typeface="+mj-ea"/>
              </a:rPr>
              <a:t>(</a:t>
            </a:r>
            <a:r>
              <a:rPr lang="ko-KR" altLang="en-US" sz="1600" dirty="0">
                <a:latin typeface="+mj-ea"/>
                <a:ea typeface="+mj-ea"/>
              </a:rPr>
              <a:t>수동</a:t>
            </a:r>
            <a:r>
              <a:rPr lang="en-US" altLang="ko-KR" sz="1600" dirty="0">
                <a:latin typeface="+mj-ea"/>
                <a:ea typeface="+mj-ea"/>
              </a:rPr>
              <a:t>, PC)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Memory Store &amp; Recall </a:t>
            </a:r>
            <a:r>
              <a:rPr lang="ko-KR" altLang="en-US" sz="1600" dirty="0">
                <a:latin typeface="+mj-ea"/>
                <a:ea typeface="+mj-ea"/>
              </a:rPr>
              <a:t>기능 </a:t>
            </a:r>
            <a:r>
              <a:rPr lang="en-US" altLang="ko-KR" sz="1600" dirty="0">
                <a:latin typeface="+mj-ea"/>
                <a:ea typeface="+mj-ea"/>
              </a:rPr>
              <a:t>( 10</a:t>
            </a:r>
            <a:r>
              <a:rPr lang="ko-KR" altLang="en-US" sz="1600" dirty="0">
                <a:latin typeface="+mj-ea"/>
                <a:ea typeface="+mj-ea"/>
              </a:rPr>
              <a:t>개 저장 가능 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94" y="3642372"/>
            <a:ext cx="5572125" cy="1972835"/>
          </a:xfrm>
          <a:prstGeom prst="rect">
            <a:avLst/>
          </a:prstGeom>
        </p:spPr>
      </p:pic>
      <p:sp>
        <p:nvSpPr>
          <p:cNvPr id="3" name="사각형: 둥근 모서리 2"/>
          <p:cNvSpPr/>
          <p:nvPr/>
        </p:nvSpPr>
        <p:spPr>
          <a:xfrm>
            <a:off x="6489577" y="1216241"/>
            <a:ext cx="4572000" cy="6747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맞춤형 </a:t>
            </a:r>
            <a:r>
              <a:rPr lang="en-US" altLang="ko-KR" dirty="0"/>
              <a:t>PS </a:t>
            </a:r>
            <a:r>
              <a:rPr lang="ko-KR" altLang="en-US" dirty="0"/>
              <a:t>문의하기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en-US" altLang="ko-KR" dirty="0">
                <a:sym typeface="Wingdings" panose="05000000000000000000" pitchFamily="2" charset="2"/>
              </a:rPr>
              <a:t></a:t>
            </a:r>
            <a:r>
              <a:rPr lang="ko-KR" altLang="en-US" dirty="0" err="1"/>
              <a:t>견적요청랑과</a:t>
            </a:r>
            <a:r>
              <a:rPr lang="ko-KR" altLang="en-US" dirty="0"/>
              <a:t> 싱크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 flipH="1">
            <a:off x="982629" y="3187083"/>
            <a:ext cx="532660" cy="337351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664199" y="3195960"/>
            <a:ext cx="448413" cy="328474"/>
          </a:xfrm>
          <a:prstGeom prst="line">
            <a:avLst/>
          </a:prstGeom>
          <a:ln w="158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0834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7280" y="196450"/>
            <a:ext cx="3050219" cy="558153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Power Supply</a:t>
            </a:r>
            <a:endParaRPr lang="ko-KR" altLang="en-US" sz="3000" dirty="0"/>
          </a:p>
        </p:txBody>
      </p:sp>
      <p:sp>
        <p:nvSpPr>
          <p:cNvPr id="12" name="TextBox 11"/>
          <p:cNvSpPr txBox="1"/>
          <p:nvPr/>
        </p:nvSpPr>
        <p:spPr>
          <a:xfrm>
            <a:off x="879988" y="938956"/>
            <a:ext cx="3914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Linear</a:t>
            </a:r>
            <a:r>
              <a:rPr lang="en-US" altLang="ko-KR" dirty="0"/>
              <a:t>  OPS/OPM </a:t>
            </a:r>
            <a:r>
              <a:rPr lang="ko-KR" altLang="en-US" dirty="0"/>
              <a:t>시리즈 </a:t>
            </a:r>
            <a:r>
              <a:rPr lang="en-US" altLang="ko-KR" dirty="0"/>
              <a:t>( </a:t>
            </a:r>
            <a:r>
              <a:rPr lang="ko-KR" altLang="en-US" dirty="0"/>
              <a:t>고급형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850384" y="1492641"/>
            <a:ext cx="5823752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ea"/>
                <a:ea typeface="+mj-ea"/>
              </a:rPr>
              <a:t>다양한 </a:t>
            </a:r>
            <a:r>
              <a:rPr lang="en-US" altLang="ko-KR" sz="1600" dirty="0">
                <a:latin typeface="+mj-ea"/>
                <a:ea typeface="+mj-ea"/>
              </a:rPr>
              <a:t>rage : 9V * 10A ~  </a:t>
            </a:r>
            <a:r>
              <a:rPr lang="ko-KR" altLang="en-US" sz="1600" dirty="0">
                <a:latin typeface="+mj-ea"/>
                <a:ea typeface="+mj-ea"/>
              </a:rPr>
              <a:t>최대 </a:t>
            </a:r>
            <a:r>
              <a:rPr lang="en-US" altLang="ko-KR" sz="1600" dirty="0">
                <a:latin typeface="+mj-ea"/>
                <a:ea typeface="+mj-ea"/>
              </a:rPr>
              <a:t>500V </a:t>
            </a:r>
            <a:r>
              <a:rPr lang="ko-KR" altLang="en-US" sz="1600" dirty="0">
                <a:latin typeface="+mj-ea"/>
                <a:ea typeface="+mj-ea"/>
              </a:rPr>
              <a:t>혹은 최대 </a:t>
            </a:r>
            <a:r>
              <a:rPr lang="en-US" altLang="ko-KR" sz="1600" dirty="0">
                <a:latin typeface="+mj-ea"/>
                <a:ea typeface="+mj-ea"/>
              </a:rPr>
              <a:t>100A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Resolution : 5 digit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+mj-ea"/>
                <a:ea typeface="+mj-ea"/>
              </a:rPr>
              <a:t>채널수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: 1ch, 2ch, 3ch, 4ch, </a:t>
            </a:r>
            <a:r>
              <a:rPr lang="ko-KR" altLang="en-US" sz="1600" dirty="0">
                <a:latin typeface="+mj-ea"/>
                <a:ea typeface="+mj-ea"/>
              </a:rPr>
              <a:t>확장성 </a:t>
            </a:r>
            <a:r>
              <a:rPr lang="en-US" altLang="ko-KR" sz="1600" dirty="0">
                <a:latin typeface="+mj-ea"/>
                <a:ea typeface="+mj-ea"/>
              </a:rPr>
              <a:t>255 channel / 1 MCU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RS-232C, RS485, </a:t>
            </a:r>
            <a:r>
              <a:rPr lang="ko-KR" altLang="en-US" sz="1600" dirty="0">
                <a:latin typeface="+mj-ea"/>
                <a:ea typeface="+mj-ea"/>
              </a:rPr>
              <a:t>기본제공 </a:t>
            </a:r>
            <a:r>
              <a:rPr lang="en-US" altLang="ko-KR" sz="1600" dirty="0">
                <a:latin typeface="+mj-ea"/>
                <a:ea typeface="+mj-ea"/>
              </a:rPr>
              <a:t>( GPIB </a:t>
            </a:r>
            <a:r>
              <a:rPr lang="ko-KR" altLang="en-US" sz="1600" dirty="0">
                <a:latin typeface="+mj-ea"/>
                <a:ea typeface="+mj-ea"/>
              </a:rPr>
              <a:t>통신 추가옵션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  <a:p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½ * 19</a:t>
            </a:r>
            <a:r>
              <a:rPr lang="ko-KR" altLang="en-US" sz="1600" dirty="0">
                <a:latin typeface="+mj-ea"/>
                <a:ea typeface="+mj-ea"/>
              </a:rPr>
              <a:t>인치 </a:t>
            </a:r>
            <a:r>
              <a:rPr lang="en-US" altLang="ko-KR" sz="1600" dirty="0">
                <a:latin typeface="+mj-ea"/>
                <a:ea typeface="+mj-ea"/>
              </a:rPr>
              <a:t>Rack size * 3U ( &lt; 300 W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Protection : Over Voltage, Over Current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</a:rPr>
              <a:t>Cycling Mode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Rising time : 1 </a:t>
            </a:r>
            <a:r>
              <a:rPr lang="en-US" altLang="ko-KR" sz="1600" dirty="0" err="1">
                <a:latin typeface="+mj-ea"/>
                <a:ea typeface="+mj-ea"/>
              </a:rPr>
              <a:t>ms</a:t>
            </a:r>
            <a:r>
              <a:rPr lang="en-US" altLang="ko-KR" sz="1600" dirty="0">
                <a:latin typeface="+mj-ea"/>
                <a:ea typeface="+mj-ea"/>
              </a:rPr>
              <a:t> / 7.5V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79" y="1492641"/>
            <a:ext cx="3888097" cy="243904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621171" y="4023388"/>
            <a:ext cx="213951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① OVP 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설정 또는 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Calibration Key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② OCP 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설정 또는 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Factory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설정 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Key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③ I/O CONFIG 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또는 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LOCAL Key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④ 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출력전압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전류 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ON/OFF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⑤ 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출력 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Channel Select Key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54978" y="4023388"/>
            <a:ext cx="1450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LcPeriod"/>
            </a:pP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</a:rPr>
              <a:t>파워 스위치</a:t>
            </a:r>
            <a:endParaRPr lang="en-US" altLang="ko-KR" sz="900" dirty="0">
              <a:solidFill>
                <a:schemeClr val="accent5">
                  <a:lumMod val="75000"/>
                </a:schemeClr>
              </a:solidFill>
              <a:latin typeface="Tahoma" panose="020B0604030504040204" pitchFamily="34" charset="0"/>
            </a:endParaRPr>
          </a:p>
          <a:p>
            <a:pPr marL="342900" indent="-342900">
              <a:buAutoNum type="alphaLcPeriod"/>
            </a:pP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</a:rPr>
              <a:t>표시 디스플레이</a:t>
            </a:r>
            <a:endParaRPr lang="en-US" altLang="ko-KR" sz="900" dirty="0">
              <a:solidFill>
                <a:schemeClr val="accent5">
                  <a:lumMod val="75000"/>
                </a:schemeClr>
              </a:solidFill>
              <a:latin typeface="Tahoma" panose="020B0604030504040204" pitchFamily="34" charset="0"/>
            </a:endParaRPr>
          </a:p>
          <a:p>
            <a:pPr marL="342900" indent="-342900">
              <a:buAutoNum type="alphaLcPeriod"/>
            </a:pP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</a:rPr>
              <a:t>조정 </a:t>
            </a:r>
            <a:r>
              <a:rPr lang="ko-KR" altLang="en-US" sz="900" dirty="0" err="1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</a:rPr>
              <a:t>엔코더</a:t>
            </a:r>
            <a:endParaRPr lang="en-US" altLang="ko-KR" sz="900" dirty="0">
              <a:solidFill>
                <a:schemeClr val="accent5">
                  <a:lumMod val="75000"/>
                </a:schemeClr>
              </a:solidFill>
              <a:latin typeface="Tahoma" panose="020B0604030504040204" pitchFamily="34" charset="0"/>
            </a:endParaRPr>
          </a:p>
          <a:p>
            <a:pPr marL="342900" indent="-342900">
              <a:buAutoNum type="alphaLcPeriod"/>
            </a:pP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</a:rPr>
              <a:t>출력단자</a:t>
            </a:r>
            <a:endParaRPr lang="ko-KR" altLang="en-US" sz="900" i="0" dirty="0">
              <a:solidFill>
                <a:schemeClr val="accent5">
                  <a:lumMod val="75000"/>
                </a:schemeClr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567657" y="4023388"/>
            <a:ext cx="27244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⑥ 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전압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전류 선택 또는 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Limit Display Key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⑦ Error Message Display Key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⑧ Menu Escape Key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⑨ </a:t>
            </a:r>
            <a:r>
              <a:rPr lang="en-US" altLang="ko-KR" sz="900" dirty="0" err="1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Paralle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 Output Key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⑩ Tracking Output Key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⑪~⑫ 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전압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전류 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Cursor 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또는 메뉴변경 </a:t>
            </a:r>
            <a:r>
              <a:rPr lang="en-US" altLang="ko-KR" sz="900" dirty="0" err="1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Ke</a:t>
            </a:r>
            <a:endParaRPr lang="en-US" altLang="ko-KR" sz="900" b="0" i="0" dirty="0">
              <a:solidFill>
                <a:schemeClr val="accent5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  <p:pic>
        <p:nvPicPr>
          <p:cNvPr id="2053" name="Picture 5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3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5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1" name="Picture 33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3" name="Picture 35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5" name="Picture 37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Picture 38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494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7280" y="196450"/>
            <a:ext cx="3050219" cy="558153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Power Supply</a:t>
            </a:r>
            <a:endParaRPr lang="ko-KR" altLang="en-US" sz="3000" dirty="0"/>
          </a:p>
        </p:txBody>
      </p:sp>
      <p:sp>
        <p:nvSpPr>
          <p:cNvPr id="12" name="TextBox 11"/>
          <p:cNvSpPr txBox="1"/>
          <p:nvPr/>
        </p:nvSpPr>
        <p:spPr>
          <a:xfrm>
            <a:off x="879988" y="938956"/>
            <a:ext cx="3914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Linear</a:t>
            </a:r>
            <a:r>
              <a:rPr lang="en-US" altLang="ko-KR" dirty="0"/>
              <a:t>  OPS/OPM </a:t>
            </a:r>
            <a:r>
              <a:rPr lang="ko-KR" altLang="en-US" dirty="0"/>
              <a:t>시리즈 </a:t>
            </a:r>
            <a:r>
              <a:rPr lang="en-US" altLang="ko-KR" dirty="0"/>
              <a:t>( </a:t>
            </a:r>
            <a:r>
              <a:rPr lang="ko-KR" altLang="en-US" dirty="0"/>
              <a:t>보급형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628442" y="992901"/>
            <a:ext cx="5814874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ea"/>
                <a:ea typeface="+mj-ea"/>
              </a:rPr>
              <a:t>다양한 </a:t>
            </a:r>
            <a:r>
              <a:rPr lang="en-US" altLang="ko-KR" sz="1600" dirty="0">
                <a:latin typeface="+mj-ea"/>
                <a:ea typeface="+mj-ea"/>
              </a:rPr>
              <a:t>rage : 9V * 10A ~  </a:t>
            </a:r>
            <a:r>
              <a:rPr lang="ko-KR" altLang="en-US" sz="1600" dirty="0">
                <a:latin typeface="+mj-ea"/>
                <a:ea typeface="+mj-ea"/>
              </a:rPr>
              <a:t>최대 </a:t>
            </a:r>
            <a:r>
              <a:rPr lang="en-US" altLang="ko-KR" sz="1600" dirty="0">
                <a:latin typeface="+mj-ea"/>
                <a:ea typeface="+mj-ea"/>
              </a:rPr>
              <a:t>500V </a:t>
            </a:r>
            <a:r>
              <a:rPr lang="ko-KR" altLang="en-US" sz="1600" dirty="0">
                <a:latin typeface="+mj-ea"/>
                <a:ea typeface="+mj-ea"/>
              </a:rPr>
              <a:t>혹은 최대 </a:t>
            </a:r>
            <a:r>
              <a:rPr lang="en-US" altLang="ko-KR" sz="1600" dirty="0">
                <a:latin typeface="+mj-ea"/>
                <a:ea typeface="+mj-ea"/>
              </a:rPr>
              <a:t>200A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Resolution : 3 digit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+mj-ea"/>
                <a:ea typeface="+mj-ea"/>
              </a:rPr>
              <a:t>채널수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: </a:t>
            </a:r>
            <a:r>
              <a:rPr lang="ko-KR" altLang="en-US" sz="1600" dirty="0">
                <a:latin typeface="+mj-ea"/>
                <a:ea typeface="+mj-ea"/>
              </a:rPr>
              <a:t>가변 </a:t>
            </a:r>
            <a:r>
              <a:rPr lang="en-US" altLang="ko-KR" sz="1600" dirty="0">
                <a:latin typeface="+mj-ea"/>
                <a:ea typeface="+mj-ea"/>
              </a:rPr>
              <a:t>1</a:t>
            </a:r>
            <a:r>
              <a:rPr lang="ko-KR" altLang="en-US" sz="1600" dirty="0">
                <a:latin typeface="+mj-ea"/>
                <a:ea typeface="+mj-ea"/>
              </a:rPr>
              <a:t>채널</a:t>
            </a:r>
            <a:r>
              <a:rPr lang="en-US" altLang="ko-KR" sz="1600" dirty="0">
                <a:latin typeface="+mj-ea"/>
                <a:ea typeface="+mj-ea"/>
              </a:rPr>
              <a:t>, 2</a:t>
            </a:r>
            <a:r>
              <a:rPr lang="ko-KR" altLang="en-US" sz="1600" dirty="0">
                <a:latin typeface="+mj-ea"/>
                <a:ea typeface="+mj-ea"/>
              </a:rPr>
              <a:t>채널</a:t>
            </a:r>
            <a:r>
              <a:rPr lang="en-US" altLang="ko-KR" sz="1600" dirty="0">
                <a:latin typeface="+mj-ea"/>
                <a:ea typeface="+mj-ea"/>
              </a:rPr>
              <a:t>, + </a:t>
            </a:r>
            <a:r>
              <a:rPr lang="ko-KR" altLang="en-US" sz="1600" dirty="0">
                <a:latin typeface="+mj-ea"/>
                <a:ea typeface="+mj-ea"/>
              </a:rPr>
              <a:t>고정 </a:t>
            </a:r>
            <a:r>
              <a:rPr lang="en-US" altLang="ko-KR" sz="1600" dirty="0">
                <a:latin typeface="+mj-ea"/>
                <a:ea typeface="+mj-ea"/>
              </a:rPr>
              <a:t>2</a:t>
            </a:r>
            <a:r>
              <a:rPr lang="ko-KR" altLang="en-US" sz="1600" dirty="0">
                <a:latin typeface="+mj-ea"/>
                <a:ea typeface="+mj-ea"/>
              </a:rPr>
              <a:t>채널</a:t>
            </a:r>
            <a:r>
              <a:rPr lang="en-US" altLang="ko-KR" sz="1600" dirty="0">
                <a:latin typeface="+mj-ea"/>
                <a:ea typeface="+mj-ea"/>
              </a:rPr>
              <a:t>. Isolation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RS-232C </a:t>
            </a:r>
            <a:r>
              <a:rPr lang="ko-KR" altLang="en-US" sz="1600" dirty="0">
                <a:latin typeface="+mj-ea"/>
                <a:ea typeface="+mj-ea"/>
              </a:rPr>
              <a:t>제공 </a:t>
            </a:r>
            <a:r>
              <a:rPr lang="en-US" altLang="ko-KR" sz="1600" dirty="0">
                <a:latin typeface="+mj-ea"/>
                <a:ea typeface="+mj-ea"/>
              </a:rPr>
              <a:t>( RS-485 </a:t>
            </a:r>
            <a:r>
              <a:rPr lang="ko-KR" altLang="en-US" sz="1600" dirty="0">
                <a:latin typeface="+mj-ea"/>
                <a:ea typeface="+mj-ea"/>
              </a:rPr>
              <a:t>변경 옵션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  <a:p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½ * 19</a:t>
            </a:r>
            <a:r>
              <a:rPr lang="ko-KR" altLang="en-US" sz="1600" dirty="0">
                <a:latin typeface="+mj-ea"/>
                <a:ea typeface="+mj-ea"/>
              </a:rPr>
              <a:t>인치 </a:t>
            </a:r>
            <a:r>
              <a:rPr lang="en-US" altLang="ko-KR" sz="1600" dirty="0">
                <a:latin typeface="+mj-ea"/>
                <a:ea typeface="+mj-ea"/>
              </a:rPr>
              <a:t>Rack size * 2U ( &lt; 300 W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Protection : Over Voltage, Over Current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Tracking Mode ( 2</a:t>
            </a:r>
            <a:r>
              <a:rPr lang="ko-KR" altLang="en-US" sz="1600" dirty="0">
                <a:latin typeface="+mj-ea"/>
                <a:ea typeface="+mj-ea"/>
              </a:rPr>
              <a:t>개 출력 동시 제어 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5</a:t>
            </a:r>
            <a:r>
              <a:rPr lang="ko-KR" altLang="en-US" sz="1600" dirty="0">
                <a:latin typeface="+mj-ea"/>
                <a:ea typeface="+mj-ea"/>
              </a:rPr>
              <a:t>개 </a:t>
            </a:r>
            <a:r>
              <a:rPr lang="en-US" altLang="ko-KR" sz="1600" dirty="0">
                <a:latin typeface="+mj-ea"/>
                <a:ea typeface="+mj-ea"/>
              </a:rPr>
              <a:t>store </a:t>
            </a:r>
            <a:r>
              <a:rPr lang="ko-KR" altLang="en-US" sz="1600" dirty="0">
                <a:latin typeface="+mj-ea"/>
                <a:ea typeface="+mj-ea"/>
              </a:rPr>
              <a:t>및 </a:t>
            </a:r>
            <a:r>
              <a:rPr lang="en-US" altLang="ko-KR" sz="1600" dirty="0">
                <a:latin typeface="+mj-ea"/>
                <a:ea typeface="+mj-ea"/>
              </a:rPr>
              <a:t>recall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593283" y="1502340"/>
            <a:ext cx="4743630" cy="1905000"/>
            <a:chOff x="229298" y="1810969"/>
            <a:chExt cx="4743630" cy="19050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9298" y="1810969"/>
              <a:ext cx="2608117" cy="19050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2069" y="1810969"/>
              <a:ext cx="2470859" cy="1905000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093" y="4856380"/>
            <a:ext cx="2575449" cy="158793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7280" y="4246444"/>
            <a:ext cx="3940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전자 로드 </a:t>
            </a:r>
            <a:r>
              <a:rPr lang="en-US" altLang="ko-KR" b="1" dirty="0"/>
              <a:t>(EL)</a:t>
            </a:r>
            <a:r>
              <a:rPr lang="en-US" altLang="ko-KR" dirty="0"/>
              <a:t>  LP </a:t>
            </a:r>
            <a:r>
              <a:rPr lang="ko-KR" altLang="en-US" dirty="0"/>
              <a:t>시리즈 </a:t>
            </a:r>
            <a:r>
              <a:rPr lang="en-US" altLang="ko-KR" dirty="0"/>
              <a:t>( </a:t>
            </a:r>
            <a:r>
              <a:rPr lang="ko-KR" altLang="en-US" dirty="0"/>
              <a:t>보급형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5628442" y="4775574"/>
            <a:ext cx="58148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200W ~ 2 KW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ea"/>
                <a:ea typeface="+mj-ea"/>
              </a:rPr>
              <a:t>채널 수 </a:t>
            </a:r>
            <a:r>
              <a:rPr lang="en-US" altLang="ko-KR" sz="1600" dirty="0">
                <a:latin typeface="+mj-ea"/>
                <a:ea typeface="+mj-ea"/>
              </a:rPr>
              <a:t>: </a:t>
            </a:r>
            <a:r>
              <a:rPr lang="ko-KR" altLang="en-US" sz="1600" dirty="0">
                <a:latin typeface="+mj-ea"/>
                <a:ea typeface="+mj-ea"/>
              </a:rPr>
              <a:t>가변 </a:t>
            </a:r>
            <a:r>
              <a:rPr lang="en-US" altLang="ko-KR" sz="1600" dirty="0">
                <a:latin typeface="+mj-ea"/>
                <a:ea typeface="+mj-ea"/>
              </a:rPr>
              <a:t>1</a:t>
            </a:r>
            <a:r>
              <a:rPr lang="ko-KR" altLang="en-US" sz="1600" dirty="0">
                <a:latin typeface="+mj-ea"/>
                <a:ea typeface="+mj-ea"/>
              </a:rPr>
              <a:t>채널</a:t>
            </a:r>
            <a:r>
              <a:rPr lang="en-US" altLang="ko-KR" sz="1600" dirty="0">
                <a:latin typeface="+mj-ea"/>
                <a:ea typeface="+mj-ea"/>
              </a:rPr>
              <a:t>, 2</a:t>
            </a:r>
            <a:r>
              <a:rPr lang="ko-KR" altLang="en-US" sz="1600" dirty="0">
                <a:latin typeface="+mj-ea"/>
                <a:ea typeface="+mj-ea"/>
              </a:rPr>
              <a:t>채널</a:t>
            </a:r>
            <a:r>
              <a:rPr lang="en-US" altLang="ko-KR" sz="1600" dirty="0">
                <a:latin typeface="+mj-ea"/>
                <a:ea typeface="+mj-ea"/>
              </a:rPr>
              <a:t>, + </a:t>
            </a:r>
            <a:r>
              <a:rPr lang="ko-KR" altLang="en-US" sz="1600" dirty="0">
                <a:latin typeface="+mj-ea"/>
                <a:ea typeface="+mj-ea"/>
              </a:rPr>
              <a:t>고정 </a:t>
            </a:r>
            <a:r>
              <a:rPr lang="en-US" altLang="ko-KR" sz="1600" dirty="0">
                <a:latin typeface="+mj-ea"/>
                <a:ea typeface="+mj-ea"/>
              </a:rPr>
              <a:t>2</a:t>
            </a:r>
            <a:r>
              <a:rPr lang="ko-KR" altLang="en-US" sz="1600" dirty="0">
                <a:latin typeface="+mj-ea"/>
                <a:ea typeface="+mj-ea"/>
              </a:rPr>
              <a:t>채널</a:t>
            </a:r>
            <a:r>
              <a:rPr lang="en-US" altLang="ko-KR" sz="1600" dirty="0">
                <a:latin typeface="+mj-ea"/>
                <a:ea typeface="+mj-ea"/>
              </a:rPr>
              <a:t>. Isolation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RS-232C, RS-485, USB</a:t>
            </a:r>
          </a:p>
          <a:p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</a:rPr>
              <a:t>Mode : CC, CV, CR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076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852" y="1114943"/>
            <a:ext cx="3859914" cy="385991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992213" y="626193"/>
            <a:ext cx="64511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+mn-ea"/>
              </a:rPr>
              <a:t>Li-ion </a:t>
            </a:r>
            <a:r>
              <a:rPr lang="ko-KR" altLang="en-US" b="1" dirty="0">
                <a:latin typeface="+mn-ea"/>
              </a:rPr>
              <a:t>배터리의 </a:t>
            </a:r>
            <a:r>
              <a:rPr lang="ko-KR" altLang="en-US" b="1" dirty="0" err="1">
                <a:latin typeface="+mn-ea"/>
              </a:rPr>
              <a:t>충방전</a:t>
            </a:r>
            <a:r>
              <a:rPr lang="ko-KR" altLang="en-US" b="1" dirty="0">
                <a:latin typeface="+mn-ea"/>
              </a:rPr>
              <a:t> 시험에 최적인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회생</a:t>
            </a:r>
            <a:r>
              <a:rPr lang="ko-KR" altLang="en-US" b="1" dirty="0">
                <a:latin typeface="+mn-ea"/>
              </a:rPr>
              <a:t>형 직류 전원</a:t>
            </a:r>
            <a:endParaRPr lang="ko-KR" altLang="en-US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8739" y="4395787"/>
            <a:ext cx="550360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700" b="1" dirty="0">
                <a:solidFill>
                  <a:srgbClr val="444444"/>
                </a:solidFill>
                <a:latin typeface="+mn-ea"/>
              </a:rPr>
              <a:t>에너지 효율성</a:t>
            </a:r>
            <a:endParaRPr lang="en-US" altLang="ko-KR" sz="1700" b="1" dirty="0">
              <a:solidFill>
                <a:srgbClr val="444444"/>
              </a:solidFill>
              <a:latin typeface="+mn-ea"/>
            </a:endParaRPr>
          </a:p>
          <a:p>
            <a:endParaRPr lang="en-US" altLang="ko-KR" sz="1700" dirty="0">
              <a:solidFill>
                <a:srgbClr val="444444"/>
              </a:solidFill>
              <a:latin typeface="+mn-ea"/>
            </a:endParaRPr>
          </a:p>
          <a:p>
            <a:r>
              <a:rPr lang="ko-KR" altLang="en-US" sz="1700" dirty="0">
                <a:solidFill>
                  <a:srgbClr val="444444"/>
                </a:solidFill>
                <a:latin typeface="+mn-ea"/>
              </a:rPr>
              <a:t>기존의 전자부하</a:t>
            </a:r>
            <a:r>
              <a:rPr lang="en-US" altLang="ko-KR" sz="1700" dirty="0">
                <a:solidFill>
                  <a:srgbClr val="444444"/>
                </a:solidFill>
                <a:latin typeface="+mn-ea"/>
              </a:rPr>
              <a:t>(Electronic Load)</a:t>
            </a:r>
            <a:r>
              <a:rPr lang="ko-KR" altLang="en-US" sz="1700" dirty="0">
                <a:solidFill>
                  <a:srgbClr val="444444"/>
                </a:solidFill>
                <a:latin typeface="+mn-ea"/>
              </a:rPr>
              <a:t>는 에너지를 열로 소비</a:t>
            </a:r>
            <a:r>
              <a:rPr lang="en-US" altLang="ko-KR" sz="1700" dirty="0">
                <a:solidFill>
                  <a:srgbClr val="444444"/>
                </a:solidFill>
                <a:latin typeface="+mn-ea"/>
              </a:rPr>
              <a:t>/</a:t>
            </a:r>
            <a:r>
              <a:rPr lang="ko-KR" altLang="en-US" sz="1700" dirty="0">
                <a:solidFill>
                  <a:srgbClr val="444444"/>
                </a:solidFill>
                <a:latin typeface="+mn-ea"/>
              </a:rPr>
              <a:t>소실됩니다</a:t>
            </a:r>
            <a:r>
              <a:rPr lang="en-US" altLang="ko-KR" sz="1700" dirty="0">
                <a:solidFill>
                  <a:srgbClr val="444444"/>
                </a:solidFill>
                <a:latin typeface="+mn-ea"/>
              </a:rPr>
              <a:t>.</a:t>
            </a:r>
          </a:p>
          <a:p>
            <a:r>
              <a:rPr lang="en-US" altLang="ko-KR" sz="1700" dirty="0" err="1">
                <a:solidFill>
                  <a:srgbClr val="444444"/>
                </a:solidFill>
                <a:latin typeface="+mn-ea"/>
              </a:rPr>
              <a:t>pCUBE</a:t>
            </a:r>
            <a:r>
              <a:rPr lang="ko-KR" altLang="en-US" sz="1700" dirty="0">
                <a:solidFill>
                  <a:srgbClr val="444444"/>
                </a:solidFill>
                <a:latin typeface="+mn-ea"/>
              </a:rPr>
              <a:t>는 배터리 </a:t>
            </a:r>
            <a:r>
              <a:rPr lang="ko-KR" altLang="en-US" sz="1700" dirty="0" err="1">
                <a:solidFill>
                  <a:srgbClr val="444444"/>
                </a:solidFill>
                <a:latin typeface="+mn-ea"/>
              </a:rPr>
              <a:t>방전시</a:t>
            </a:r>
            <a:r>
              <a:rPr lang="ko-KR" altLang="en-US" sz="1700" dirty="0">
                <a:solidFill>
                  <a:srgbClr val="444444"/>
                </a:solidFill>
                <a:latin typeface="+mn-ea"/>
              </a:rPr>
              <a:t> 그 에너지를 </a:t>
            </a:r>
            <a:r>
              <a:rPr lang="en-US" altLang="ko-KR" sz="1700" dirty="0">
                <a:solidFill>
                  <a:srgbClr val="444444"/>
                </a:solidFill>
                <a:latin typeface="+mn-ea"/>
              </a:rPr>
              <a:t>80~86%</a:t>
            </a:r>
            <a:r>
              <a:rPr lang="ko-KR" altLang="en-US" sz="1700" dirty="0">
                <a:solidFill>
                  <a:srgbClr val="444444"/>
                </a:solidFill>
                <a:latin typeface="+mn-ea"/>
              </a:rPr>
              <a:t>가 회생되어 저장 혹은 설비에서 소비되므로 </a:t>
            </a:r>
            <a:r>
              <a:rPr lang="en-US" altLang="ko-KR" sz="1700" dirty="0">
                <a:solidFill>
                  <a:srgbClr val="444444"/>
                </a:solidFill>
                <a:latin typeface="+mn-ea"/>
              </a:rPr>
              <a:t> </a:t>
            </a:r>
            <a:r>
              <a:rPr lang="ko-KR" altLang="en-US" sz="1700" dirty="0">
                <a:solidFill>
                  <a:srgbClr val="444444"/>
                </a:solidFill>
                <a:latin typeface="+mn-ea"/>
              </a:rPr>
              <a:t>전력의 낭비를 줄일 수 있습니다</a:t>
            </a:r>
            <a:r>
              <a:rPr lang="en-US" altLang="ko-KR" sz="1700" dirty="0">
                <a:solidFill>
                  <a:srgbClr val="444444"/>
                </a:solidFill>
                <a:latin typeface="+mn-ea"/>
              </a:rPr>
              <a:t>.</a:t>
            </a:r>
          </a:p>
          <a:p>
            <a:endParaRPr lang="en-US" altLang="ko-KR" sz="1700" dirty="0">
              <a:solidFill>
                <a:srgbClr val="444444"/>
              </a:solidFill>
              <a:latin typeface="+mn-ea"/>
            </a:endParaRPr>
          </a:p>
          <a:p>
            <a:r>
              <a:rPr lang="ko-KR" altLang="en-US" sz="1700" dirty="0">
                <a:solidFill>
                  <a:srgbClr val="444444"/>
                </a:solidFill>
                <a:latin typeface="+mn-ea"/>
              </a:rPr>
              <a:t>이는 </a:t>
            </a:r>
            <a:r>
              <a:rPr lang="ko-KR" altLang="en-US" dirty="0" err="1">
                <a:solidFill>
                  <a:srgbClr val="444444"/>
                </a:solidFill>
                <a:latin typeface="+mn-ea"/>
              </a:rPr>
              <a:t>충방전</a:t>
            </a:r>
            <a:r>
              <a:rPr lang="ko-KR" altLang="en-US" dirty="0">
                <a:solidFill>
                  <a:srgbClr val="444444"/>
                </a:solidFill>
                <a:latin typeface="+mn-ea"/>
              </a:rPr>
              <a:t> 사이클 시험에서 그 효과가 뛰어납니다</a:t>
            </a:r>
            <a:r>
              <a:rPr lang="en-US" altLang="ko-KR" dirty="0">
                <a:solidFill>
                  <a:srgbClr val="444444"/>
                </a:solidFill>
                <a:latin typeface="+mn-ea"/>
              </a:rPr>
              <a:t>. </a:t>
            </a:r>
            <a:endParaRPr lang="ko-KR" altLang="en-US" b="0" i="0" dirty="0">
              <a:solidFill>
                <a:srgbClr val="444444"/>
              </a:solidFill>
              <a:effectLst/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519" y="4472026"/>
            <a:ext cx="5610687" cy="230973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58430" y="404102"/>
            <a:ext cx="15988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err="1"/>
              <a:t>pCUBE</a:t>
            </a:r>
            <a:endParaRPr lang="ko-KR" alt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5712341" y="1384917"/>
            <a:ext cx="647965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전원과 전자부하의 일체형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인버터 회로를 이용하여 고용량</a:t>
            </a:r>
            <a:r>
              <a:rPr lang="en-US" altLang="ko-KR" dirty="0">
                <a:latin typeface="+mn-ea"/>
              </a:rPr>
              <a:t>(10KW)</a:t>
            </a:r>
            <a:r>
              <a:rPr lang="ko-KR" altLang="en-US" dirty="0">
                <a:latin typeface="+mn-ea"/>
              </a:rPr>
              <a:t>의 고속 고효율변환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에너지의 최대 </a:t>
            </a:r>
            <a:r>
              <a:rPr lang="en-US" altLang="ko-KR" dirty="0">
                <a:latin typeface="+mn-ea"/>
              </a:rPr>
              <a:t>86% </a:t>
            </a:r>
            <a:r>
              <a:rPr lang="ko-KR" altLang="en-US" dirty="0">
                <a:latin typeface="+mn-ea"/>
              </a:rPr>
              <a:t>회생하여 재사용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빠른 응답 속도 </a:t>
            </a:r>
            <a:r>
              <a:rPr lang="en-US" altLang="ko-KR" dirty="0">
                <a:latin typeface="+mn-ea"/>
              </a:rPr>
              <a:t>( Rising/Falling : 10ms / 500V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+mn-ea"/>
              </a:rPr>
              <a:t>직병렬</a:t>
            </a:r>
            <a:r>
              <a:rPr lang="ko-KR" altLang="en-US" dirty="0">
                <a:latin typeface="+mn-ea"/>
              </a:rPr>
              <a:t> 확장 연결 가능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고전압용</a:t>
            </a:r>
            <a:r>
              <a:rPr lang="en-US" altLang="ko-KR" dirty="0">
                <a:latin typeface="+mn-ea"/>
              </a:rPr>
              <a:t>(500V), </a:t>
            </a:r>
            <a:r>
              <a:rPr lang="ko-KR" altLang="en-US" dirty="0">
                <a:latin typeface="+mn-ea"/>
              </a:rPr>
              <a:t>고전류용 </a:t>
            </a:r>
            <a:r>
              <a:rPr lang="en-US" altLang="ko-KR" dirty="0">
                <a:latin typeface="+mn-ea"/>
              </a:rPr>
              <a:t>(250A)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CAN/LAN </a:t>
            </a:r>
            <a:r>
              <a:rPr lang="ko-KR" altLang="en-US" dirty="0">
                <a:latin typeface="+mn-ea"/>
              </a:rPr>
              <a:t>지원</a:t>
            </a:r>
            <a:endParaRPr lang="en-US" altLang="ko-KR" dirty="0">
              <a:latin typeface="+mn-ea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9047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54601" y="446981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전원에서 전자 부하로 연속성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8" y="1123949"/>
            <a:ext cx="4723545" cy="31337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262" y="1123949"/>
            <a:ext cx="5243513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63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815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LabVIEW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2061" y="1169768"/>
            <a:ext cx="6222723" cy="2528717"/>
          </a:xfrm>
        </p:spPr>
        <p:txBody>
          <a:bodyPr>
            <a:noAutofit/>
          </a:bodyPr>
          <a:lstStyle/>
          <a:p>
            <a:r>
              <a:rPr lang="en-US" altLang="ko-KR" sz="1800" dirty="0"/>
              <a:t>LabVIEW</a:t>
            </a:r>
            <a:r>
              <a:rPr lang="ko-KR" altLang="en-US" sz="1800" dirty="0"/>
              <a:t>는 측정 및 제어 시스템을 구축하는 엔지니어를 위한 통합 개발 환경입니다</a:t>
            </a:r>
            <a:r>
              <a:rPr lang="en-US" altLang="ko-KR" sz="1800" dirty="0"/>
              <a:t>.</a:t>
            </a:r>
          </a:p>
          <a:p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     그래픽 기반의  프로그래밍 언어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     </a:t>
            </a:r>
            <a:r>
              <a:rPr lang="ko-KR" altLang="en-US" sz="1800" dirty="0"/>
              <a:t>데이터 분석 및 신호 프로세싱을 위한 개방형 아키텍처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     아이디어의 직관적 구현</a:t>
            </a:r>
            <a:r>
              <a:rPr lang="en-US" altLang="ko-KR" sz="1800" dirty="0"/>
              <a:t>, </a:t>
            </a:r>
          </a:p>
          <a:p>
            <a:pPr marL="0" indent="0">
              <a:buNone/>
            </a:pPr>
            <a:r>
              <a:rPr lang="en-US" altLang="ko-KR" sz="1800" dirty="0"/>
              <a:t>     </a:t>
            </a:r>
            <a:r>
              <a:rPr lang="ko-KR" altLang="en-US" sz="1800" dirty="0"/>
              <a:t>테스트 시간 단축 및 수집한 데이터의 전략적 분석</a:t>
            </a:r>
            <a:endParaRPr lang="en-US" altLang="ko-KR" sz="1800" dirty="0"/>
          </a:p>
        </p:txBody>
      </p:sp>
      <p:pic>
        <p:nvPicPr>
          <p:cNvPr id="1026" name="Picture 2" descr="http://www.ni.com/images/coreblock/col2/00001181355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171" y="4483025"/>
            <a:ext cx="10668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ni.com/images/coreblock/col2/02051001_0782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896" y="4538064"/>
            <a:ext cx="10668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ni.com/images/coreblock/col2/LV2012_Hero_Instant_Measur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621" y="4452247"/>
            <a:ext cx="10668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ni.com/images/coreblock/col2/math_analysi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030" y="4452247"/>
            <a:ext cx="10668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68129" y="4113693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간단한 개발 환경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867139" y="4125114"/>
            <a:ext cx="2175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다양한 하드웨어 통합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907783" y="4105378"/>
            <a:ext cx="1569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직접적 </a:t>
            </a:r>
            <a:r>
              <a:rPr lang="en-US" altLang="ko-KR" sz="1600" b="1" dirty="0"/>
              <a:t>UI </a:t>
            </a:r>
            <a:r>
              <a:rPr lang="ko-KR" altLang="en-US" sz="1600" b="1" dirty="0"/>
              <a:t>설정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9101128" y="4105378"/>
            <a:ext cx="2438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종합분석 및 신호처리 </a:t>
            </a:r>
            <a:r>
              <a:rPr lang="en-US" altLang="ko-KR" sz="1600" b="1" dirty="0"/>
              <a:t>IP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73642" y="5392529"/>
            <a:ext cx="237056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0" i="0" dirty="0">
                <a:solidFill>
                  <a:srgbClr val="555555"/>
                </a:solidFill>
                <a:effectLst/>
                <a:latin typeface="hmcL"/>
              </a:rPr>
              <a:t>엔지니어들의 코드 맵핑 방식에 적합한 직관적인 그래픽 프로그래밍으로 친숙한 환경제공</a:t>
            </a:r>
            <a:endParaRPr lang="ko-KR" altLang="en-US" sz="1600" dirty="0"/>
          </a:p>
        </p:txBody>
      </p:sp>
      <p:sp>
        <p:nvSpPr>
          <p:cNvPr id="7" name="직사각형 6"/>
          <p:cNvSpPr/>
          <p:nvPr/>
        </p:nvSpPr>
        <p:spPr>
          <a:xfrm>
            <a:off x="3801249" y="5462019"/>
            <a:ext cx="2287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사용하는 버스와 측정 하드웨어의 종류에 관계 없이 데이터를 수집</a:t>
            </a:r>
            <a:endParaRPr lang="ko-KR" altLang="en-US" sz="1600" dirty="0"/>
          </a:p>
        </p:txBody>
      </p:sp>
      <p:sp>
        <p:nvSpPr>
          <p:cNvPr id="8" name="직사각형 7"/>
          <p:cNvSpPr/>
          <p:nvPr/>
        </p:nvSpPr>
        <p:spPr>
          <a:xfrm>
            <a:off x="6623986" y="5462019"/>
            <a:ext cx="24771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Drag&amp;Drop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인터페이스로 </a:t>
            </a:r>
            <a:endParaRPr lang="en-US" altLang="ko-KR" sz="16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편리하고 빠른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데이터 시각화 처리와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UI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개발</a:t>
            </a:r>
            <a:endParaRPr lang="ko-KR" altLang="en-US" sz="1600" dirty="0"/>
          </a:p>
        </p:txBody>
      </p:sp>
      <p:sp>
        <p:nvSpPr>
          <p:cNvPr id="9" name="직사각형 8"/>
          <p:cNvSpPr/>
          <p:nvPr/>
        </p:nvSpPr>
        <p:spPr>
          <a:xfrm>
            <a:off x="9666291" y="5338164"/>
            <a:ext cx="169370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데이터 분석과 고급 제어를 위한 알고리즘을 직접 개발 가능</a:t>
            </a:r>
            <a:endParaRPr lang="ko-KR" altLang="en-US" sz="1600" dirty="0"/>
          </a:p>
        </p:txBody>
      </p:sp>
      <p:sp>
        <p:nvSpPr>
          <p:cNvPr id="21" name="직사각형 20"/>
          <p:cNvSpPr/>
          <p:nvPr/>
        </p:nvSpPr>
        <p:spPr>
          <a:xfrm>
            <a:off x="8031233" y="1132950"/>
            <a:ext cx="3048099" cy="1295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LabVIEW 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https://www.youtube.com/watch?v=dvShgNdY_GE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8031233" y="2712192"/>
            <a:ext cx="3048099" cy="1250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LabVIEW</a:t>
            </a:r>
            <a:r>
              <a:rPr lang="ko-KR" altLang="en-US" dirty="0"/>
              <a:t>로 </a:t>
            </a:r>
            <a:r>
              <a:rPr lang="ko-KR" altLang="en-US" dirty="0" err="1"/>
              <a:t>데이타수집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https://www.youtube.com/watch?v=uobD6T9xby8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7453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35855" y="1292901"/>
            <a:ext cx="3050219" cy="558153"/>
          </a:xfrm>
        </p:spPr>
        <p:txBody>
          <a:bodyPr>
            <a:noAutofit/>
          </a:bodyPr>
          <a:lstStyle/>
          <a:p>
            <a:r>
              <a:rPr lang="en-US" altLang="ko-KR" sz="3000" u="sng" dirty="0"/>
              <a:t>ELVIS</a:t>
            </a:r>
            <a:endParaRPr lang="ko-KR" altLang="en-US" sz="3000" u="sng" dirty="0"/>
          </a:p>
        </p:txBody>
      </p:sp>
      <p:sp>
        <p:nvSpPr>
          <p:cNvPr id="5" name="직사각형 4"/>
          <p:cNvSpPr/>
          <p:nvPr/>
        </p:nvSpPr>
        <p:spPr>
          <a:xfrm>
            <a:off x="7956634" y="2283592"/>
            <a:ext cx="2962899" cy="21144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동영상 </a:t>
            </a:r>
            <a:r>
              <a:rPr lang="en-US" altLang="ko-KR" dirty="0"/>
              <a:t>2</a:t>
            </a: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( ELVIS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소개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)</a:t>
            </a: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https://www.youtube.com/watch?v=KqmY_Sx4Kik&amp;feature=youtu.be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69850" y="5014226"/>
            <a:ext cx="86157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   </a:t>
            </a:r>
            <a:r>
              <a:rPr lang="en-US" altLang="ko-KR" sz="1600" dirty="0">
                <a:latin typeface="+mj-ea"/>
                <a:ea typeface="+mj-ea"/>
              </a:rPr>
              <a:t>- </a:t>
            </a:r>
            <a:r>
              <a:rPr lang="ko-KR" altLang="en-US" sz="1600" dirty="0">
                <a:latin typeface="+mj-ea"/>
                <a:ea typeface="+mj-ea"/>
              </a:rPr>
              <a:t>교육 기관을 위해 제작된 실습 위주의 모듈형 교육 플랫폼</a:t>
            </a:r>
            <a:endParaRPr lang="en-US" altLang="ko-KR" sz="1600" dirty="0">
              <a:latin typeface="+mj-ea"/>
              <a:ea typeface="+mj-ea"/>
            </a:endParaRPr>
          </a:p>
          <a:p>
            <a:r>
              <a:rPr lang="en-US" altLang="ko-KR" sz="1600" dirty="0">
                <a:latin typeface="+mj-ea"/>
                <a:ea typeface="+mj-ea"/>
              </a:rPr>
              <a:t>   - </a:t>
            </a:r>
            <a:r>
              <a:rPr lang="ko-KR" altLang="en-US" sz="1600" dirty="0">
                <a:latin typeface="+mj-ea"/>
                <a:ea typeface="+mj-ea"/>
              </a:rPr>
              <a:t>오실로스코프</a:t>
            </a:r>
            <a:r>
              <a:rPr lang="en-US" altLang="ko-KR" sz="1600" dirty="0">
                <a:latin typeface="+mj-ea"/>
                <a:ea typeface="+mj-ea"/>
              </a:rPr>
              <a:t>, DMM, </a:t>
            </a:r>
            <a:r>
              <a:rPr lang="ko-KR" altLang="en-US" sz="1600" dirty="0">
                <a:latin typeface="+mj-ea"/>
                <a:ea typeface="+mj-ea"/>
              </a:rPr>
              <a:t>파형 발생기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 err="1">
                <a:latin typeface="+mj-ea"/>
                <a:ea typeface="+mj-ea"/>
              </a:rPr>
              <a:t>파워써플라이등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12</a:t>
            </a:r>
            <a:r>
              <a:rPr lang="ko-KR" altLang="en-US" sz="1600" dirty="0">
                <a:latin typeface="+mj-ea"/>
                <a:ea typeface="+mj-ea"/>
              </a:rPr>
              <a:t>종 통합형</a:t>
            </a:r>
            <a:endParaRPr lang="en-US" altLang="ko-KR" sz="1600" dirty="0">
              <a:latin typeface="+mj-ea"/>
              <a:ea typeface="+mj-ea"/>
            </a:endParaRPr>
          </a:p>
          <a:p>
            <a:r>
              <a:rPr lang="en-US" altLang="ko-KR" sz="1600" dirty="0">
                <a:latin typeface="+mj-ea"/>
                <a:ea typeface="+mj-ea"/>
              </a:rPr>
              <a:t>   - Plug and Play</a:t>
            </a:r>
          </a:p>
          <a:p>
            <a:r>
              <a:rPr lang="en-US" altLang="ko-KR" sz="1600" dirty="0">
                <a:latin typeface="+mj-ea"/>
                <a:ea typeface="+mj-ea"/>
              </a:rPr>
              <a:t>   - </a:t>
            </a:r>
            <a:r>
              <a:rPr lang="ko-KR" altLang="en-US" sz="1600" dirty="0">
                <a:latin typeface="+mj-ea"/>
                <a:ea typeface="+mj-ea"/>
              </a:rPr>
              <a:t>각 전공 실험 교육에 따라 커리큘럼과 액세서리 제공</a:t>
            </a:r>
            <a:endParaRPr lang="en-US" altLang="ko-KR" sz="1600" dirty="0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547" y="1789489"/>
            <a:ext cx="5432791" cy="27529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66279" y="1789489"/>
            <a:ext cx="165141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u="sng" dirty="0">
                <a:highlight>
                  <a:srgbClr val="FFFF00"/>
                </a:highlight>
              </a:rPr>
              <a:t>상세자료 요청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0788" y="207788"/>
            <a:ext cx="5273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교육용 제품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956634" y="4522783"/>
            <a:ext cx="2962899" cy="21144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동영상 </a:t>
            </a:r>
            <a:r>
              <a:rPr lang="en-US" altLang="ko-KR" dirty="0"/>
              <a:t>2</a:t>
            </a: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( ELVIS II+ )</a:t>
            </a: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https://www.youtube.com/watch?v=NTB9sIlNr7k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89576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47078">
            <a:off x="9975870" y="1712061"/>
            <a:ext cx="987182" cy="13364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3371758" y="4830343"/>
            <a:ext cx="6659368" cy="199399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사각형 4"/>
          <p:cNvSpPr/>
          <p:nvPr/>
        </p:nvSpPr>
        <p:spPr>
          <a:xfrm>
            <a:off x="1453222" y="221081"/>
            <a:ext cx="45602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응용 사례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회로설계 및 시뮬레이션 플랫폼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343111" y="670676"/>
            <a:ext cx="60654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ELVIS II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는 </a:t>
            </a:r>
            <a:r>
              <a:rPr lang="ko-KR" altLang="en-US" sz="1400" dirty="0"/>
              <a:t>회로 설계 및 </a:t>
            </a:r>
            <a:r>
              <a:rPr lang="en-US" altLang="ko-KR" sz="1400" dirty="0"/>
              <a:t>SPICE </a:t>
            </a:r>
            <a:r>
              <a:rPr lang="ko-KR" altLang="en-US" sz="1400" dirty="0"/>
              <a:t>시뮬레이션을 위한 핵심 툴인 </a:t>
            </a:r>
            <a:r>
              <a:rPr lang="en-US" altLang="ko-KR" sz="1400" dirty="0" err="1"/>
              <a:t>Multisim</a:t>
            </a:r>
            <a:r>
              <a:rPr lang="ko-KR" altLang="en-US" sz="1400" dirty="0"/>
              <a:t>과 </a:t>
            </a:r>
            <a:r>
              <a:rPr lang="en-US" altLang="ko-KR" sz="1400" dirty="0"/>
              <a:t>LabVIEW </a:t>
            </a:r>
            <a:r>
              <a:rPr lang="ko-KR" altLang="en-US" sz="1400" dirty="0"/>
              <a:t>가 기본 제공되며 </a:t>
            </a:r>
            <a:r>
              <a:rPr lang="en-US" altLang="ko-KR" sz="1400" dirty="0"/>
              <a:t>NI </a:t>
            </a:r>
            <a:r>
              <a:rPr lang="ko-KR" altLang="en-US" sz="1400" dirty="0"/>
              <a:t>전자 교육 플랫폼의 주요 컴포넌트입니다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404630" y="1435793"/>
            <a:ext cx="437853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</a:rPr>
              <a:t>ELVIS II </a:t>
            </a:r>
          </a:p>
          <a:p>
            <a:endParaRPr lang="en-US" altLang="ko-KR" sz="1400" b="1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/>
              <a:t>공학 실험용 계측기 </a:t>
            </a:r>
            <a:r>
              <a:rPr lang="en-US" altLang="ko-KR" sz="1400" dirty="0"/>
              <a:t>12</a:t>
            </a:r>
            <a:r>
              <a:rPr lang="ko-KR" altLang="en-US" sz="1400" dirty="0"/>
              <a:t>종</a:t>
            </a:r>
            <a:r>
              <a:rPr lang="en-US" altLang="ko-KR" sz="1400" dirty="0"/>
              <a:t>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118695" indent="-118695">
              <a:buFont typeface="Arial" panose="020B0604020202020204" pitchFamily="34" charset="0"/>
              <a:buChar char="•"/>
            </a:pPr>
            <a:r>
              <a:rPr lang="ko-KR" altLang="en-US" sz="1400" dirty="0"/>
              <a:t>계측기를 직접 생성하는 기능을 활용</a:t>
            </a:r>
            <a:endParaRPr lang="en-US" altLang="ko-KR" sz="1400" dirty="0"/>
          </a:p>
          <a:p>
            <a:r>
              <a:rPr lang="en-US" altLang="ko-KR" sz="1400" dirty="0"/>
              <a:t>  </a:t>
            </a:r>
            <a:r>
              <a:rPr lang="ko-KR" altLang="en-US" sz="1400" dirty="0"/>
              <a:t>풀 스케일 시스템 설계</a:t>
            </a:r>
            <a:r>
              <a:rPr lang="en-US" altLang="ko-KR" sz="1400" dirty="0"/>
              <a:t>, </a:t>
            </a:r>
            <a:r>
              <a:rPr lang="ko-KR" altLang="en-US" sz="1400" dirty="0"/>
              <a:t>프로토타입 및 배포를 위해 </a:t>
            </a:r>
            <a:r>
              <a:rPr lang="en-US" altLang="ko-KR" sz="1400" dirty="0"/>
              <a:t>LabVIEW</a:t>
            </a:r>
            <a:r>
              <a:rPr lang="ko-KR" altLang="en-US" sz="1400" dirty="0"/>
              <a:t>가  </a:t>
            </a:r>
            <a:endParaRPr lang="en-US" altLang="ko-KR" sz="1400" dirty="0"/>
          </a:p>
          <a:p>
            <a:r>
              <a:rPr lang="en-US" altLang="ko-KR" sz="1400" dirty="0"/>
              <a:t>  </a:t>
            </a:r>
            <a:r>
              <a:rPr lang="ko-KR" altLang="en-US" sz="1400" dirty="0"/>
              <a:t>제공하는 강력한 프로그래밍을 활용</a:t>
            </a:r>
            <a:endParaRPr lang="en-US" altLang="ko-KR" sz="1400" dirty="0"/>
          </a:p>
          <a:p>
            <a:pPr marL="118695" indent="-118695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118695" indent="-118695">
              <a:buFont typeface="Arial" panose="020B0604020202020204" pitchFamily="34" charset="0"/>
              <a:buChar char="•"/>
            </a:pPr>
            <a:r>
              <a:rPr lang="ko-KR" altLang="en-US" sz="1400" dirty="0"/>
              <a:t>최대 </a:t>
            </a:r>
            <a:r>
              <a:rPr lang="en-US" altLang="ko-KR" sz="1400" dirty="0"/>
              <a:t>60V, 2A</a:t>
            </a:r>
            <a:r>
              <a:rPr lang="ko-KR" altLang="en-US" sz="1400" dirty="0"/>
              <a:t>의 </a:t>
            </a:r>
            <a:r>
              <a:rPr lang="en-US" altLang="ko-KR" sz="1400" dirty="0"/>
              <a:t>DC</a:t>
            </a:r>
            <a:r>
              <a:rPr lang="ko-KR" altLang="en-US" sz="1400" dirty="0"/>
              <a:t>측정과 최대 </a:t>
            </a:r>
            <a:r>
              <a:rPr lang="en-US" altLang="ko-KR" sz="1400" dirty="0"/>
              <a:t>20Vrms, 2Arms</a:t>
            </a:r>
            <a:r>
              <a:rPr lang="ko-KR" altLang="en-US" sz="1400" dirty="0"/>
              <a:t>의 </a:t>
            </a:r>
            <a:r>
              <a:rPr lang="en-US" altLang="ko-KR" sz="1400" dirty="0"/>
              <a:t>AC </a:t>
            </a:r>
            <a:r>
              <a:rPr lang="ko-KR" altLang="en-US" sz="1400" dirty="0"/>
              <a:t>측정을 위한 절연된 디지털 </a:t>
            </a:r>
            <a:r>
              <a:rPr lang="ko-KR" altLang="en-US" sz="1400" dirty="0" err="1"/>
              <a:t>멀티미터</a:t>
            </a:r>
            <a:r>
              <a:rPr lang="ko-KR" altLang="en-US" sz="1400" dirty="0"/>
              <a:t> </a:t>
            </a:r>
            <a:r>
              <a:rPr lang="en-US" altLang="ko-KR" sz="1400" dirty="0"/>
              <a:t>(DMM)</a:t>
            </a:r>
          </a:p>
          <a:p>
            <a:pPr marL="118695" indent="-118695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118695" indent="-118695">
              <a:buFont typeface="Arial" panose="020B0604020202020204" pitchFamily="34" charset="0"/>
              <a:buChar char="•"/>
            </a:pPr>
            <a:r>
              <a:rPr lang="ko-KR" altLang="en-US" sz="1400" dirty="0"/>
              <a:t>교육지원 </a:t>
            </a:r>
            <a:r>
              <a:rPr lang="en-US" altLang="ko-KR" sz="1400" dirty="0"/>
              <a:t>: </a:t>
            </a:r>
            <a:r>
              <a:rPr lang="ko-KR" altLang="en-US" sz="1400" dirty="0"/>
              <a:t>교재 및 교재에서 제공되는 예제 지원</a:t>
            </a:r>
            <a:endParaRPr lang="en-US" altLang="ko-KR" sz="1400" dirty="0"/>
          </a:p>
          <a:p>
            <a:pPr marL="118695" indent="-118695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118695" indent="-118695">
              <a:buFont typeface="Arial" panose="020B0604020202020204" pitchFamily="34" charset="0"/>
              <a:buChar char="•"/>
            </a:pPr>
            <a:r>
              <a:rPr lang="ko-KR" altLang="en-US" sz="1400" u="sng" dirty="0"/>
              <a:t>동영상 보기</a:t>
            </a:r>
            <a:endParaRPr lang="en-US" altLang="ko-KR" sz="1400" u="sng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139" y="1410035"/>
            <a:ext cx="982229" cy="12826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850" y="5135156"/>
            <a:ext cx="1512289" cy="88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7728686" y="6159596"/>
            <a:ext cx="17638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STEP5</a:t>
            </a:r>
          </a:p>
          <a:p>
            <a:r>
              <a:rPr lang="ko-KR" altLang="en-US" sz="1200" dirty="0"/>
              <a:t>사용자 정의 및 복잡한 분석 가능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4600243" y="6077247"/>
            <a:ext cx="21686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STEP4</a:t>
            </a:r>
          </a:p>
          <a:p>
            <a:r>
              <a:rPr lang="en-US" altLang="ko-KR" sz="1200" dirty="0"/>
              <a:t>NI ELVIS</a:t>
            </a:r>
            <a:r>
              <a:rPr lang="ko-KR" altLang="en-US" sz="1200" dirty="0"/>
              <a:t>에서 측정한 실제 데이터를 </a:t>
            </a:r>
            <a:r>
              <a:rPr lang="en-US" altLang="ko-KR" sz="1200" dirty="0" err="1"/>
              <a:t>MultiSIM</a:t>
            </a:r>
            <a:r>
              <a:rPr lang="ko-KR" altLang="en-US" sz="1200" dirty="0"/>
              <a:t>으로 </a:t>
            </a:r>
            <a:r>
              <a:rPr lang="ko-KR" altLang="en-US" sz="1200" dirty="0" err="1"/>
              <a:t>시뮬레이션한</a:t>
            </a:r>
            <a:r>
              <a:rPr lang="ko-KR" altLang="en-US" sz="1200" dirty="0"/>
              <a:t> 결과와 비교</a:t>
            </a:r>
          </a:p>
        </p:txBody>
      </p:sp>
      <p:sp>
        <p:nvSpPr>
          <p:cNvPr id="7" name="왼쪽 화살표 6"/>
          <p:cNvSpPr/>
          <p:nvPr/>
        </p:nvSpPr>
        <p:spPr>
          <a:xfrm rot="10800000">
            <a:off x="7179655" y="5384291"/>
            <a:ext cx="209878" cy="25388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898" y="5538276"/>
            <a:ext cx="1173544" cy="575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1680165" y="625694"/>
            <a:ext cx="2432462" cy="6372820"/>
            <a:chOff x="2170793" y="1236056"/>
            <a:chExt cx="1941833" cy="5748381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2170793" y="1236056"/>
              <a:ext cx="1933326" cy="558313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351063" y="2235441"/>
              <a:ext cx="171460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/>
                <a:t>STEP1</a:t>
              </a:r>
            </a:p>
            <a:p>
              <a:r>
                <a:rPr lang="en-US" altLang="ko-KR" sz="1200" dirty="0"/>
                <a:t>NI </a:t>
              </a:r>
              <a:r>
                <a:rPr lang="en-US" altLang="ko-KR" sz="1200" dirty="0" err="1"/>
                <a:t>multisim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및 </a:t>
              </a:r>
              <a:r>
                <a:rPr lang="en-US" altLang="ko-KR" sz="1200" dirty="0"/>
                <a:t>ELVIS </a:t>
              </a:r>
              <a:r>
                <a:rPr lang="ko-KR" altLang="en-US" sz="1200" dirty="0" err="1"/>
                <a:t>계측기로</a:t>
              </a:r>
              <a:r>
                <a:rPr lang="ko-KR" altLang="en-US" sz="1200" dirty="0"/>
                <a:t> 설계한 회로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시뮬레이션 및 검증</a:t>
              </a:r>
            </a:p>
          </p:txBody>
        </p:sp>
        <p:pic>
          <p:nvPicPr>
            <p:cNvPr id="2057" name="Picture 9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1063" y="3166631"/>
              <a:ext cx="1623137" cy="9077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8" name="Picture 10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6432" y="5044104"/>
              <a:ext cx="1604577" cy="1008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직사각형 26"/>
            <p:cNvSpPr/>
            <p:nvPr/>
          </p:nvSpPr>
          <p:spPr>
            <a:xfrm>
              <a:off x="2351063" y="4151918"/>
              <a:ext cx="169049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/>
                <a:t>STEP2</a:t>
              </a:r>
            </a:p>
            <a:p>
              <a:r>
                <a:rPr lang="ko-KR" altLang="en-US" sz="1200" dirty="0"/>
                <a:t>실습 이전에 </a:t>
              </a:r>
              <a:r>
                <a:rPr lang="en-US" altLang="ko-KR" sz="1200" dirty="0"/>
                <a:t>3D </a:t>
              </a:r>
              <a:r>
                <a:rPr lang="ko-KR" altLang="en-US" sz="1200" dirty="0" err="1"/>
                <a:t>브레드보드</a:t>
              </a:r>
              <a:endParaRPr lang="ko-KR" altLang="en-US" sz="1200" dirty="0"/>
            </a:p>
            <a:p>
              <a:r>
                <a:rPr lang="ko-KR" altLang="en-US" sz="1200" dirty="0"/>
                <a:t>환경 위에 적용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283705" y="6153440"/>
              <a:ext cx="169049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/>
                <a:t>STEP3</a:t>
              </a:r>
            </a:p>
            <a:p>
              <a:r>
                <a:rPr lang="en-US" altLang="ko-KR" sz="1200" dirty="0"/>
                <a:t>NI ELVIS</a:t>
              </a:r>
              <a:r>
                <a:rPr lang="ko-KR" altLang="en-US" sz="1200" dirty="0"/>
                <a:t>를 사용하여 실제</a:t>
              </a:r>
            </a:p>
            <a:p>
              <a:r>
                <a:rPr lang="ko-KR" altLang="en-US" sz="1200" dirty="0" err="1"/>
                <a:t>브레드보드</a:t>
              </a:r>
              <a:r>
                <a:rPr lang="ko-KR" altLang="en-US" sz="1200" dirty="0"/>
                <a:t> 위에 적용</a:t>
              </a:r>
            </a:p>
          </p:txBody>
        </p:sp>
        <p:sp>
          <p:nvSpPr>
            <p:cNvPr id="6" name="아래쪽 화살표 5"/>
            <p:cNvSpPr/>
            <p:nvPr/>
          </p:nvSpPr>
          <p:spPr>
            <a:xfrm>
              <a:off x="2940062" y="2923329"/>
              <a:ext cx="268302" cy="19304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9" name="아래쪽 화살표 28"/>
            <p:cNvSpPr/>
            <p:nvPr/>
          </p:nvSpPr>
          <p:spPr>
            <a:xfrm>
              <a:off x="2940062" y="4791969"/>
              <a:ext cx="268302" cy="19304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0" name="왼쪽 화살표 39"/>
            <p:cNvSpPr/>
            <p:nvPr/>
          </p:nvSpPr>
          <p:spPr>
            <a:xfrm rot="10800000">
              <a:off x="3902748" y="5376440"/>
              <a:ext cx="209878" cy="253883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31" name="Picture 8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4" b="874"/>
            <a:stretch/>
          </p:blipFill>
          <p:spPr bwMode="auto">
            <a:xfrm>
              <a:off x="2369623" y="1301846"/>
              <a:ext cx="1604577" cy="948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325" y="5010550"/>
            <a:ext cx="1557246" cy="6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9801642" y="3813291"/>
            <a:ext cx="18399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highlight>
                  <a:srgbClr val="FFFF00"/>
                </a:highlight>
              </a:rPr>
              <a:t>https://www.youtube.com/watch?v=g0eM19TOKlA&amp;list=PLvcmRrc8XqKniRRNiGsbhDNIYHsme3RQx&amp;index=5</a:t>
            </a:r>
          </a:p>
        </p:txBody>
      </p:sp>
      <p:sp>
        <p:nvSpPr>
          <p:cNvPr id="11" name="설명선: 선 10"/>
          <p:cNvSpPr/>
          <p:nvPr/>
        </p:nvSpPr>
        <p:spPr>
          <a:xfrm>
            <a:off x="9492514" y="3755444"/>
            <a:ext cx="2458207" cy="695170"/>
          </a:xfrm>
          <a:prstGeom prst="borderCallout1">
            <a:avLst>
              <a:gd name="adj1" fmla="val 46153"/>
              <a:gd name="adj2" fmla="val -2133"/>
              <a:gd name="adj3" fmla="val 117981"/>
              <a:gd name="adj4" fmla="val -14915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64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152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3842" y="3592888"/>
            <a:ext cx="1905000" cy="13906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2994" y="1373584"/>
            <a:ext cx="3050219" cy="558153"/>
          </a:xfrm>
        </p:spPr>
        <p:txBody>
          <a:bodyPr>
            <a:noAutofit/>
          </a:bodyPr>
          <a:lstStyle/>
          <a:p>
            <a:r>
              <a:rPr lang="en-US" altLang="ko-KR" sz="3000" u="sng" dirty="0"/>
              <a:t>GPIB</a:t>
            </a:r>
            <a:endParaRPr lang="ko-KR" altLang="en-US" sz="30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470788" y="207788"/>
            <a:ext cx="6754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인터페이스 카드 </a:t>
            </a:r>
            <a:r>
              <a:rPr lang="en-US" altLang="ko-KR" sz="3600" dirty="0"/>
              <a:t>( GPIB/ CAN )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788895" y="2209155"/>
            <a:ext cx="75536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Plug In type : </a:t>
            </a:r>
            <a:r>
              <a:rPr lang="ko-KR" altLang="en-US" dirty="0"/>
              <a:t>사용자 컴퓨터의 </a:t>
            </a:r>
            <a:r>
              <a:rPr lang="en-US" altLang="ko-KR" dirty="0"/>
              <a:t>slot(BUS)</a:t>
            </a:r>
            <a:r>
              <a:rPr lang="ko-KR" altLang="en-US" dirty="0"/>
              <a:t>에 직접 체결하는 방식으로</a:t>
            </a:r>
            <a:endParaRPr lang="en-US" altLang="ko-KR" dirty="0"/>
          </a:p>
          <a:p>
            <a:r>
              <a:rPr lang="en-US" altLang="ko-KR" dirty="0"/>
              <a:t>                     </a:t>
            </a:r>
            <a:r>
              <a:rPr lang="ko-KR" altLang="en-US" dirty="0"/>
              <a:t> 가장 전통적으로 많이 사용하는 방식으로 </a:t>
            </a:r>
            <a:r>
              <a:rPr lang="en-US" altLang="ko-KR" dirty="0"/>
              <a:t>PCI-GPIB</a:t>
            </a:r>
            <a:r>
              <a:rPr lang="ko-KR" altLang="en-US" dirty="0"/>
              <a:t>를 </a:t>
            </a:r>
            <a:endParaRPr lang="en-US" altLang="ko-KR" dirty="0"/>
          </a:p>
          <a:p>
            <a:r>
              <a:rPr lang="en-US" altLang="ko-KR" dirty="0"/>
              <a:t>                      </a:t>
            </a:r>
            <a:r>
              <a:rPr lang="ko-KR" altLang="en-US" dirty="0"/>
              <a:t>비롯해</a:t>
            </a:r>
            <a:r>
              <a:rPr lang="en-US" altLang="ko-KR" dirty="0"/>
              <a:t>, </a:t>
            </a:r>
            <a:r>
              <a:rPr lang="en-US" altLang="ko-KR" dirty="0" err="1"/>
              <a:t>PCIe</a:t>
            </a:r>
            <a:r>
              <a:rPr lang="en-US" altLang="ko-KR" dirty="0"/>
              <a:t> , PXI </a:t>
            </a:r>
            <a:r>
              <a:rPr lang="ko-KR" altLang="en-US" dirty="0"/>
              <a:t>등이 공급됩니다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713" y="1910497"/>
            <a:ext cx="1905000" cy="13906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974" y="1583920"/>
            <a:ext cx="1905000" cy="13906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52994" y="3852880"/>
            <a:ext cx="77351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외장형 </a:t>
            </a:r>
            <a:r>
              <a:rPr lang="en-US" altLang="ko-KR" dirty="0"/>
              <a:t>GPIB : </a:t>
            </a:r>
            <a:r>
              <a:rPr lang="ko-KR" altLang="en-US" dirty="0"/>
              <a:t>최근 편리성으로 가장 많은 사용자들이 사용하는   </a:t>
            </a:r>
            <a:endParaRPr lang="en-US" altLang="ko-KR" dirty="0"/>
          </a:p>
          <a:p>
            <a:r>
              <a:rPr lang="en-US" altLang="ko-KR" dirty="0"/>
              <a:t>                      USB-GPIB-HS</a:t>
            </a:r>
            <a:r>
              <a:rPr lang="ko-KR" altLang="en-US" dirty="0"/>
              <a:t>를 비롯해 </a:t>
            </a:r>
            <a:r>
              <a:rPr lang="en-US" altLang="ko-KR" dirty="0"/>
              <a:t>GPIB</a:t>
            </a:r>
            <a:r>
              <a:rPr lang="ko-KR" altLang="en-US" dirty="0"/>
              <a:t>통신을 시리얼 혹은 </a:t>
            </a:r>
            <a:endParaRPr lang="en-US" altLang="ko-KR" dirty="0"/>
          </a:p>
          <a:p>
            <a:r>
              <a:rPr lang="en-US" altLang="ko-KR" dirty="0"/>
              <a:t>                      Ethernet</a:t>
            </a:r>
            <a:r>
              <a:rPr lang="ko-KR" altLang="en-US" dirty="0"/>
              <a:t> 통신으로 변경하는 </a:t>
            </a:r>
            <a:r>
              <a:rPr lang="en-US" altLang="ko-KR" dirty="0"/>
              <a:t>converter</a:t>
            </a:r>
            <a:r>
              <a:rPr lang="ko-KR" altLang="en-US" dirty="0"/>
              <a:t>등이 공급됩니다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                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8629" y="3627724"/>
            <a:ext cx="190500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85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2994" y="1373584"/>
            <a:ext cx="3050219" cy="558153"/>
          </a:xfrm>
        </p:spPr>
        <p:txBody>
          <a:bodyPr>
            <a:noAutofit/>
          </a:bodyPr>
          <a:lstStyle/>
          <a:p>
            <a:r>
              <a:rPr lang="en-US" altLang="ko-KR" sz="3000" u="sng" dirty="0"/>
              <a:t>CAN</a:t>
            </a:r>
            <a:endParaRPr lang="ko-KR" altLang="en-US" sz="30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470788" y="207788"/>
            <a:ext cx="6754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인터페이스 카드 </a:t>
            </a:r>
            <a:r>
              <a:rPr lang="en-US" altLang="ko-KR" sz="3600" dirty="0"/>
              <a:t>( GPIB/ CAN )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788895" y="2209155"/>
            <a:ext cx="69862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PCI-CAN : </a:t>
            </a:r>
            <a:r>
              <a:rPr lang="ko-KR" altLang="en-US" dirty="0"/>
              <a:t>가장 일반적으로 고성능 고안정성을 위해 사용하며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                 </a:t>
            </a:r>
            <a:r>
              <a:rPr lang="ko-KR" altLang="en-US" dirty="0"/>
              <a:t>고속 </a:t>
            </a:r>
            <a:r>
              <a:rPr lang="en-US" altLang="ko-KR" dirty="0"/>
              <a:t>/ </a:t>
            </a:r>
            <a:r>
              <a:rPr lang="ko-KR" altLang="en-US" dirty="0"/>
              <a:t>저속 </a:t>
            </a:r>
            <a:r>
              <a:rPr lang="en-US" altLang="ko-KR" dirty="0"/>
              <a:t>/ </a:t>
            </a:r>
            <a:r>
              <a:rPr lang="ko-KR" altLang="en-US" dirty="0" err="1"/>
              <a:t>고저속</a:t>
            </a:r>
            <a:r>
              <a:rPr lang="ko-KR" altLang="en-US" dirty="0"/>
              <a:t> 겸용 세 모드에 대하여 각각</a:t>
            </a:r>
            <a:endParaRPr lang="en-US" altLang="ko-KR" dirty="0"/>
          </a:p>
          <a:p>
            <a:r>
              <a:rPr lang="en-US" altLang="ko-KR" dirty="0"/>
              <a:t>                </a:t>
            </a:r>
            <a:r>
              <a:rPr lang="ko-KR" altLang="en-US" dirty="0"/>
              <a:t> </a:t>
            </a:r>
            <a:r>
              <a:rPr lang="en-US" altLang="ko-KR" dirty="0"/>
              <a:t>1ch</a:t>
            </a:r>
            <a:r>
              <a:rPr lang="ko-KR" altLang="en-US" dirty="0"/>
              <a:t>과 </a:t>
            </a:r>
            <a:r>
              <a:rPr lang="en-US" altLang="ko-KR" dirty="0"/>
              <a:t>2ch</a:t>
            </a:r>
            <a:r>
              <a:rPr lang="ko-KR" altLang="en-US" dirty="0"/>
              <a:t>를 제공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852994" y="3413218"/>
            <a:ext cx="7735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USB-CAN : </a:t>
            </a:r>
            <a:r>
              <a:rPr lang="ko-KR" altLang="en-US" dirty="0"/>
              <a:t>고속 </a:t>
            </a:r>
            <a:r>
              <a:rPr lang="en-US" altLang="ko-KR" dirty="0"/>
              <a:t>/ </a:t>
            </a:r>
            <a:r>
              <a:rPr lang="ko-KR" altLang="en-US" dirty="0"/>
              <a:t>저속 두가지 모드에 대하여 </a:t>
            </a:r>
            <a:r>
              <a:rPr lang="en-US" altLang="ko-KR" dirty="0"/>
              <a:t>1ch</a:t>
            </a:r>
            <a:r>
              <a:rPr lang="ko-KR" altLang="en-US" dirty="0"/>
              <a:t>용 </a:t>
            </a:r>
            <a:r>
              <a:rPr lang="en-US" altLang="ko-KR" dirty="0"/>
              <a:t>CAN</a:t>
            </a:r>
            <a:r>
              <a:rPr lang="ko-KR" altLang="en-US" dirty="0"/>
              <a:t>통신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6629" y="3132485"/>
            <a:ext cx="1905000" cy="13906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265" y="1882202"/>
            <a:ext cx="1905000" cy="13906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50752" y="4487521"/>
            <a:ext cx="7735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CAN in platform : HILS</a:t>
            </a:r>
            <a:r>
              <a:rPr lang="ko-KR" altLang="en-US" dirty="0"/>
              <a:t>와 같이 종합적인 시스템내에서 </a:t>
            </a:r>
            <a:r>
              <a:rPr lang="en-US" altLang="ko-KR" dirty="0"/>
              <a:t>CAN</a:t>
            </a:r>
            <a:r>
              <a:rPr lang="ko-KR" altLang="en-US" dirty="0"/>
              <a:t>은 </a:t>
            </a:r>
            <a:endParaRPr lang="en-US" altLang="ko-KR" dirty="0"/>
          </a:p>
          <a:p>
            <a:r>
              <a:rPr lang="en-US" altLang="ko-KR" dirty="0"/>
              <a:t>                           CRIO platform</a:t>
            </a:r>
            <a:r>
              <a:rPr lang="ko-KR" altLang="en-US" dirty="0"/>
              <a:t>에서 모듈로 제공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5265" y="4244765"/>
            <a:ext cx="2003612" cy="145762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834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6015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815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LabVIEW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12"/>
          <p:cNvSpPr>
            <a:spLocks noGrp="1"/>
          </p:cNvSpPr>
          <p:nvPr>
            <p:ph idx="1"/>
          </p:nvPr>
        </p:nvSpPr>
        <p:spPr>
          <a:xfrm>
            <a:off x="1499963" y="1333945"/>
            <a:ext cx="7728751" cy="1289146"/>
          </a:xfrm>
        </p:spPr>
        <p:txBody>
          <a:bodyPr>
            <a:normAutofit/>
          </a:bodyPr>
          <a:lstStyle/>
          <a:p>
            <a:r>
              <a:rPr lang="en-US" altLang="ko-KR" dirty="0"/>
              <a:t> LabVIEW </a:t>
            </a:r>
            <a:r>
              <a:rPr lang="ko-KR" altLang="en-US" dirty="0"/>
              <a:t>구입 옵션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( Excel </a:t>
            </a:r>
            <a:r>
              <a:rPr lang="ko-KR" altLang="en-US" dirty="0"/>
              <a:t>제품소개 </a:t>
            </a:r>
            <a:r>
              <a:rPr lang="en-US" altLang="ko-KR" dirty="0"/>
              <a:t>table 1 )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0439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815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Signal Express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9097" y="3386408"/>
            <a:ext cx="5970973" cy="1265072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프로그래밍 없이 데이터 수집 및 분석</a:t>
            </a:r>
          </a:p>
          <a:p>
            <a:r>
              <a:rPr lang="en-US" altLang="ko-KR" sz="1600" dirty="0"/>
              <a:t>400</a:t>
            </a:r>
            <a:r>
              <a:rPr lang="ko-KR" altLang="en-US" sz="1600" dirty="0"/>
              <a:t>개 이상의 </a:t>
            </a:r>
            <a:r>
              <a:rPr lang="en-US" altLang="ko-KR" sz="1600" dirty="0"/>
              <a:t>PC</a:t>
            </a:r>
            <a:r>
              <a:rPr lang="ko-KR" altLang="en-US" sz="1600" dirty="0"/>
              <a:t>형계측기 및 독립형 계측기 컨트롤</a:t>
            </a:r>
          </a:p>
          <a:p>
            <a:r>
              <a:rPr lang="en-US" altLang="ko-KR" sz="1600" dirty="0"/>
              <a:t>250</a:t>
            </a:r>
            <a:r>
              <a:rPr lang="ko-KR" altLang="en-US" sz="1600" dirty="0"/>
              <a:t>개 이상의 데이터 수집 디바이스의 데이터 로깅</a:t>
            </a:r>
          </a:p>
        </p:txBody>
      </p:sp>
      <p:pic>
        <p:nvPicPr>
          <p:cNvPr id="3074" name="Picture 2" descr="http://www.ni.com/images/features/us/100326_fg_signalexpres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332" y="1188435"/>
            <a:ext cx="5933522" cy="183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117150" y="1188433"/>
            <a:ext cx="3504460" cy="1839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Signal Express </a:t>
            </a:r>
            <a:r>
              <a:rPr lang="ko-KR" altLang="en-US" dirty="0"/>
              <a:t>소개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https://www.youtube.com/watch?v=r-1VTQh1plY</a:t>
            </a:r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525170" y="3293439"/>
            <a:ext cx="5525610" cy="11807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/>
              <a:t>기본적인 신호 처리</a:t>
            </a:r>
            <a:r>
              <a:rPr lang="en-US" altLang="ko-KR" sz="1600" dirty="0"/>
              <a:t>, </a:t>
            </a:r>
            <a:r>
              <a:rPr lang="ko-KR" altLang="en-US" sz="1600" dirty="0"/>
              <a:t>분석</a:t>
            </a:r>
            <a:r>
              <a:rPr lang="en-US" altLang="ko-KR" sz="1600" dirty="0"/>
              <a:t>, </a:t>
            </a:r>
            <a:r>
              <a:rPr lang="ko-KR" altLang="en-US" sz="1600" dirty="0"/>
              <a:t>파일 </a:t>
            </a:r>
            <a:r>
              <a:rPr lang="en-US" altLang="ko-KR" sz="1600" dirty="0"/>
              <a:t>I/O </a:t>
            </a:r>
            <a:r>
              <a:rPr lang="ko-KR" altLang="en-US" sz="1600" dirty="0"/>
              <a:t>수행</a:t>
            </a:r>
          </a:p>
          <a:p>
            <a:r>
              <a:rPr lang="ko-KR" altLang="en-US" sz="1600" dirty="0"/>
              <a:t>자동 </a:t>
            </a:r>
            <a:r>
              <a:rPr lang="en-US" altLang="ko-KR" sz="1600" dirty="0"/>
              <a:t>LabVIEW </a:t>
            </a:r>
            <a:r>
              <a:rPr lang="ko-KR" altLang="en-US" sz="1600" dirty="0"/>
              <a:t>코드 생성으로 어플리케이션 확장</a:t>
            </a:r>
          </a:p>
          <a:p>
            <a:r>
              <a:rPr lang="ko-KR" altLang="en-US" sz="1600" dirty="0"/>
              <a:t>직접 생성한 보고서 또는 데이터를 </a:t>
            </a:r>
            <a:r>
              <a:rPr lang="en-US" altLang="ko-KR" sz="1600" dirty="0"/>
              <a:t>LabVIEW, </a:t>
            </a:r>
            <a:r>
              <a:rPr lang="en-US" altLang="ko-KR" sz="1600" dirty="0" err="1"/>
              <a:t>DIAdem</a:t>
            </a:r>
            <a:r>
              <a:rPr lang="en-US" altLang="ko-KR" sz="1600" dirty="0"/>
              <a:t> </a:t>
            </a:r>
            <a:r>
              <a:rPr lang="ko-KR" altLang="en-US" sz="1600" dirty="0"/>
              <a:t>또는 </a:t>
            </a:r>
            <a:r>
              <a:rPr lang="en-US" altLang="ko-KR" sz="1600" dirty="0"/>
              <a:t>Microsoft Excel</a:t>
            </a:r>
            <a:r>
              <a:rPr lang="ko-KR" altLang="en-US" sz="1600" dirty="0"/>
              <a:t>로 편리하게 보내기</a:t>
            </a:r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1188434"/>
            <a:ext cx="18669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59097" y="4879306"/>
            <a:ext cx="3869469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Data acquisition</a:t>
            </a:r>
          </a:p>
          <a:p>
            <a:r>
              <a:rPr lang="en-US" altLang="ko-KR" sz="1600" dirty="0"/>
              <a:t>    </a:t>
            </a:r>
            <a:r>
              <a:rPr lang="en-US" altLang="ko-KR" sz="1400" dirty="0"/>
              <a:t>NI DAQmx</a:t>
            </a:r>
            <a:r>
              <a:rPr lang="ko-KR" altLang="en-US" sz="1400" dirty="0"/>
              <a:t>지원</a:t>
            </a:r>
            <a:r>
              <a:rPr lang="en-US" altLang="ko-KR" sz="1400" dirty="0"/>
              <a:t>, </a:t>
            </a:r>
            <a:r>
              <a:rPr lang="ko-KR" altLang="en-US" sz="1400" dirty="0"/>
              <a:t>예제</a:t>
            </a:r>
            <a:r>
              <a:rPr lang="en-US" altLang="ko-KR" sz="1400" dirty="0"/>
              <a:t>, </a:t>
            </a:r>
            <a:r>
              <a:rPr lang="ko-KR" altLang="en-US" sz="1400" dirty="0"/>
              <a:t>하드웨어 설정</a:t>
            </a:r>
            <a:r>
              <a:rPr lang="en-US" altLang="ko-KR" sz="1400" dirty="0"/>
              <a:t> </a:t>
            </a:r>
          </a:p>
          <a:p>
            <a:r>
              <a:rPr lang="en-US" altLang="ko-KR" sz="1400" dirty="0"/>
              <a:t>    </a:t>
            </a:r>
            <a:r>
              <a:rPr lang="ko-KR" altLang="en-US" sz="1400" dirty="0"/>
              <a:t>간단한 클릭으로 데이터 수집</a:t>
            </a:r>
            <a:endParaRPr lang="en-US" altLang="ko-KR" sz="1400" dirty="0"/>
          </a:p>
          <a:p>
            <a:r>
              <a:rPr lang="en-US" altLang="ko-KR" sz="1400" dirty="0"/>
              <a:t>    Drag &amp; Drop </a:t>
            </a:r>
            <a:r>
              <a:rPr lang="ko-KR" altLang="en-US" sz="1400" dirty="0"/>
              <a:t>방식</a:t>
            </a:r>
            <a:endParaRPr lang="en-US" altLang="ko-KR" sz="1400" dirty="0"/>
          </a:p>
          <a:p>
            <a:r>
              <a:rPr lang="en-US" altLang="ko-KR" sz="1400" dirty="0"/>
              <a:t>    </a:t>
            </a:r>
            <a:r>
              <a:rPr lang="ko-KR" altLang="en-US" sz="1400" dirty="0"/>
              <a:t>동시 측정</a:t>
            </a:r>
            <a:endParaRPr lang="en-US" altLang="ko-KR" sz="1400" dirty="0"/>
          </a:p>
          <a:p>
            <a:r>
              <a:rPr lang="en-US" altLang="ko-KR" sz="1400" dirty="0"/>
              <a:t>    ASCII files </a:t>
            </a:r>
            <a:r>
              <a:rPr lang="ko-KR" altLang="en-US" sz="1400" dirty="0"/>
              <a:t>읽고 쓰기</a:t>
            </a:r>
            <a:endParaRPr lang="en-US" altLang="ko-KR" sz="1400" dirty="0"/>
          </a:p>
          <a:p>
            <a:endParaRPr lang="en-US" altLang="ko-KR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558815" y="6026158"/>
            <a:ext cx="3719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Integration with LabVIEW</a:t>
            </a:r>
          </a:p>
          <a:p>
            <a:r>
              <a:rPr lang="en-US" altLang="ko-KR" sz="1600" b="1" dirty="0"/>
              <a:t>     </a:t>
            </a:r>
            <a:r>
              <a:rPr lang="en-US" altLang="ko-KR" sz="1400" dirty="0"/>
              <a:t>LabVIEW </a:t>
            </a:r>
            <a:r>
              <a:rPr lang="ko-KR" altLang="en-US" sz="1400" dirty="0"/>
              <a:t>통합 및 자동프로그래밍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21775" y="4865443"/>
            <a:ext cx="35644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Analysis</a:t>
            </a:r>
          </a:p>
          <a:p>
            <a:r>
              <a:rPr lang="en-US" altLang="ko-KR" sz="1400" b="1" dirty="0"/>
              <a:t>    </a:t>
            </a:r>
            <a:r>
              <a:rPr lang="ko-KR" altLang="en-US" sz="1400" dirty="0"/>
              <a:t>수학적 해석과 신호 프로세싱</a:t>
            </a:r>
            <a:endParaRPr lang="en-US" altLang="ko-KR" sz="1400" dirty="0"/>
          </a:p>
          <a:p>
            <a:r>
              <a:rPr lang="en-US" altLang="ko-KR" sz="1400" dirty="0"/>
              <a:t>    </a:t>
            </a:r>
            <a:r>
              <a:rPr lang="ko-KR" altLang="en-US" sz="1400" dirty="0"/>
              <a:t>타임도메인 </a:t>
            </a:r>
            <a:r>
              <a:rPr lang="en-US" altLang="ko-KR" sz="1400" dirty="0"/>
              <a:t>, </a:t>
            </a:r>
            <a:r>
              <a:rPr lang="ko-KR" altLang="en-US" sz="1400" dirty="0"/>
              <a:t>주파수 도메인</a:t>
            </a:r>
            <a:endParaRPr lang="en-US" altLang="ko-KR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4528566" y="4897427"/>
            <a:ext cx="32426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Execution Control and Events</a:t>
            </a:r>
          </a:p>
          <a:p>
            <a:r>
              <a:rPr lang="en-US" altLang="ko-KR" sz="1600" b="1" dirty="0"/>
              <a:t>     </a:t>
            </a:r>
            <a:r>
              <a:rPr lang="ko-KR" altLang="en-US" sz="1400" dirty="0"/>
              <a:t>소프트웨어 </a:t>
            </a:r>
            <a:r>
              <a:rPr lang="ko-KR" altLang="en-US" sz="1400" dirty="0" err="1"/>
              <a:t>트리거링</a:t>
            </a:r>
            <a:r>
              <a:rPr lang="en-US" altLang="ko-KR" sz="1400" dirty="0"/>
              <a:t>, </a:t>
            </a:r>
          </a:p>
          <a:p>
            <a:r>
              <a:rPr lang="en-US" altLang="ko-KR" sz="1400" dirty="0"/>
              <a:t>     </a:t>
            </a:r>
            <a:r>
              <a:rPr lang="ko-KR" altLang="en-US" sz="1400" dirty="0" err="1"/>
              <a:t>파라메타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스위핑</a:t>
            </a:r>
            <a:r>
              <a:rPr lang="en-US" altLang="ko-KR" sz="1400" dirty="0"/>
              <a:t>,</a:t>
            </a:r>
          </a:p>
          <a:p>
            <a:r>
              <a:rPr lang="en-US" altLang="ko-KR" sz="1400" dirty="0"/>
              <a:t>     </a:t>
            </a:r>
            <a:r>
              <a:rPr lang="ko-KR" altLang="en-US" sz="1400" dirty="0" err="1"/>
              <a:t>알라밍</a:t>
            </a:r>
            <a:r>
              <a:rPr lang="ko-KR" altLang="en-US" sz="1400" dirty="0"/>
              <a:t> 과 이벤트구조</a:t>
            </a:r>
            <a:endParaRPr lang="en-US" altLang="ko-KR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8521775" y="6026158"/>
            <a:ext cx="31501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Visualization and Reporting</a:t>
            </a:r>
          </a:p>
          <a:p>
            <a:r>
              <a:rPr lang="en-US" altLang="ko-KR" sz="1400" dirty="0"/>
              <a:t>     HTML </a:t>
            </a:r>
            <a:r>
              <a:rPr lang="ko-KR" altLang="en-US" sz="1400" dirty="0"/>
              <a:t>리포트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570370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-11206" y="1976665"/>
            <a:ext cx="2245659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 Narrow" pitchFamily="34" charset="0"/>
              </a:rPr>
              <a:t>Configuration-based logging </a:t>
            </a:r>
          </a:p>
          <a:p>
            <a:pPr>
              <a:spcBef>
                <a:spcPct val="50000"/>
              </a:spcBef>
            </a:pPr>
            <a:r>
              <a:rPr lang="en-US" sz="1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 Narrow" pitchFamily="34" charset="0"/>
              </a:rPr>
              <a:t>&amp; analysis software</a:t>
            </a:r>
          </a:p>
        </p:txBody>
      </p:sp>
      <p:grpSp>
        <p:nvGrpSpPr>
          <p:cNvPr id="13" name="Group 8"/>
          <p:cNvGrpSpPr>
            <a:grpSpLocks/>
          </p:cNvGrpSpPr>
          <p:nvPr/>
        </p:nvGrpSpPr>
        <p:grpSpPr bwMode="auto">
          <a:xfrm>
            <a:off x="3778624" y="5152239"/>
            <a:ext cx="3406642" cy="1268277"/>
            <a:chOff x="144" y="768"/>
            <a:chExt cx="3489" cy="1355"/>
          </a:xfrm>
          <a:noFill/>
        </p:grpSpPr>
        <p:sp>
          <p:nvSpPr>
            <p:cNvPr id="14" name="Rectangle 5"/>
            <p:cNvSpPr>
              <a:spLocks noChangeArrowheads="1"/>
            </p:cNvSpPr>
            <p:nvPr/>
          </p:nvSpPr>
          <p:spPr bwMode="auto">
            <a:xfrm>
              <a:off x="144" y="768"/>
              <a:ext cx="3264" cy="81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5" name="Text Box 6"/>
            <p:cNvSpPr txBox="1">
              <a:spLocks noChangeArrowheads="1"/>
            </p:cNvSpPr>
            <p:nvPr/>
          </p:nvSpPr>
          <p:spPr bwMode="auto">
            <a:xfrm>
              <a:off x="417" y="1449"/>
              <a:ext cx="3216" cy="67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b="1" dirty="0">
                  <a:solidFill>
                    <a:schemeClr val="accent4">
                      <a:lumMod val="75000"/>
                    </a:schemeClr>
                  </a:solidFill>
                  <a:latin typeface="Arial Narrow" pitchFamily="34" charset="0"/>
                </a:rPr>
                <a:t>Interactive, step-by-step data acquisition </a:t>
              </a:r>
            </a:p>
            <a:p>
              <a:pPr>
                <a:spcBef>
                  <a:spcPct val="50000"/>
                </a:spcBef>
              </a:pPr>
              <a:r>
                <a:rPr lang="en-US" sz="1400" b="1" dirty="0">
                  <a:solidFill>
                    <a:schemeClr val="accent4">
                      <a:lumMod val="75000"/>
                    </a:schemeClr>
                  </a:solidFill>
                  <a:latin typeface="Arial Narrow" pitchFamily="34" charset="0"/>
                </a:rPr>
                <a:t>&amp; configuration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161776" y="1303440"/>
            <a:ext cx="2926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</a:rPr>
              <a:t>Always-on, Customizable views </a:t>
            </a:r>
          </a:p>
          <a:p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</a:rPr>
              <a:t>display live data &amp; Analysis</a:t>
            </a:r>
            <a:endParaRPr lang="ko-KR" alt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22" name="Group 17"/>
          <p:cNvGrpSpPr>
            <a:grpSpLocks/>
          </p:cNvGrpSpPr>
          <p:nvPr/>
        </p:nvGrpSpPr>
        <p:grpSpPr bwMode="auto">
          <a:xfrm>
            <a:off x="8758518" y="4043083"/>
            <a:ext cx="3124200" cy="2633663"/>
            <a:chOff x="3792" y="2064"/>
            <a:chExt cx="1968" cy="1659"/>
          </a:xfrm>
        </p:grpSpPr>
        <p:pic>
          <p:nvPicPr>
            <p:cNvPr id="23" name="Picture 16" descr="graph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68" y="2064"/>
              <a:ext cx="1392" cy="9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>
                  <a:alpha val="50000"/>
                </a:srgbClr>
              </a:outerShdw>
            </a:effectLst>
          </p:spPr>
        </p:pic>
        <p:grpSp>
          <p:nvGrpSpPr>
            <p:cNvPr id="24" name="Group 8"/>
            <p:cNvGrpSpPr>
              <a:grpSpLocks/>
            </p:cNvGrpSpPr>
            <p:nvPr/>
          </p:nvGrpSpPr>
          <p:grpSpPr bwMode="auto">
            <a:xfrm>
              <a:off x="3792" y="2352"/>
              <a:ext cx="1317" cy="1371"/>
              <a:chOff x="4352" y="1061"/>
              <a:chExt cx="1317" cy="1371"/>
            </a:xfrm>
          </p:grpSpPr>
          <p:pic>
            <p:nvPicPr>
              <p:cNvPr id="25" name="Picture 9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352" y="1061"/>
                <a:ext cx="1264" cy="123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 type="none" w="sm" len="sm"/>
                <a:tailEnd type="none" w="sm" len="sm"/>
              </a:ln>
              <a:effectLst/>
            </p:spPr>
          </p:pic>
          <p:pic>
            <p:nvPicPr>
              <p:cNvPr id="26" name="Picture 10" descr="excel logo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4356" y="2181"/>
                <a:ext cx="250" cy="250"/>
              </a:xfrm>
              <a:prstGeom prst="rect">
                <a:avLst/>
              </a:prstGeom>
              <a:noFill/>
            </p:spPr>
          </p:pic>
          <p:pic>
            <p:nvPicPr>
              <p:cNvPr id="27" name="Picture 11" descr="word logo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5192" y="2181"/>
                <a:ext cx="250" cy="250"/>
              </a:xfrm>
              <a:prstGeom prst="rect">
                <a:avLst/>
              </a:prstGeom>
              <a:noFill/>
            </p:spPr>
          </p:pic>
          <p:pic>
            <p:nvPicPr>
              <p:cNvPr id="28" name="Picture 12" descr="pwericon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4914" y="2181"/>
                <a:ext cx="249" cy="251"/>
              </a:xfrm>
              <a:prstGeom prst="rect">
                <a:avLst/>
              </a:prstGeom>
              <a:noFill/>
            </p:spPr>
          </p:pic>
          <p:pic>
            <p:nvPicPr>
              <p:cNvPr id="29" name="Picture 13" descr="wordpad_icon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5441" y="2181"/>
                <a:ext cx="228" cy="251"/>
              </a:xfrm>
              <a:prstGeom prst="rect">
                <a:avLst/>
              </a:prstGeom>
              <a:noFill/>
            </p:spPr>
          </p:pic>
          <p:pic>
            <p:nvPicPr>
              <p:cNvPr id="30" name="Picture 14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634" y="2182"/>
                <a:ext cx="251" cy="249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9" name="화살표: 위로 구부러짐 8"/>
          <p:cNvSpPr/>
          <p:nvPr/>
        </p:nvSpPr>
        <p:spPr>
          <a:xfrm rot="2400786">
            <a:off x="7053081" y="5929023"/>
            <a:ext cx="1603161" cy="69852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4" name="Group 5"/>
          <p:cNvGrpSpPr>
            <a:grpSpLocks/>
          </p:cNvGrpSpPr>
          <p:nvPr/>
        </p:nvGrpSpPr>
        <p:grpSpPr bwMode="auto">
          <a:xfrm>
            <a:off x="8534400" y="3483639"/>
            <a:ext cx="3657600" cy="1120775"/>
            <a:chOff x="96" y="2496"/>
            <a:chExt cx="3408" cy="816"/>
          </a:xfrm>
          <a:noFill/>
        </p:grpSpPr>
        <p:sp>
          <p:nvSpPr>
            <p:cNvPr id="35" name="Rectangle 6"/>
            <p:cNvSpPr>
              <a:spLocks noChangeArrowheads="1"/>
            </p:cNvSpPr>
            <p:nvPr/>
          </p:nvSpPr>
          <p:spPr bwMode="auto">
            <a:xfrm>
              <a:off x="96" y="2496"/>
              <a:ext cx="3264" cy="81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36" name="Text Box 7"/>
            <p:cNvSpPr txBox="1">
              <a:spLocks noChangeArrowheads="1"/>
            </p:cNvSpPr>
            <p:nvPr/>
          </p:nvSpPr>
          <p:spPr bwMode="auto">
            <a:xfrm>
              <a:off x="288" y="2545"/>
              <a:ext cx="3216" cy="22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b="1">
                  <a:latin typeface="Arial Narrow" pitchFamily="34" charset="0"/>
                </a:rPr>
                <a:t>Open in Microsoft Excel &amp; email results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2071764" y="1102343"/>
            <a:ext cx="5986981" cy="4568538"/>
            <a:chOff x="2151529" y="447919"/>
            <a:chExt cx="5986981" cy="4568538"/>
          </a:xfrm>
        </p:grpSpPr>
        <p:grpSp>
          <p:nvGrpSpPr>
            <p:cNvPr id="8" name="그룹 7"/>
            <p:cNvGrpSpPr/>
            <p:nvPr/>
          </p:nvGrpSpPr>
          <p:grpSpPr>
            <a:xfrm>
              <a:off x="2154569" y="447919"/>
              <a:ext cx="5983941" cy="4568538"/>
              <a:chOff x="2330824" y="1108215"/>
              <a:chExt cx="6266330" cy="4645352"/>
            </a:xfrm>
          </p:grpSpPr>
          <p:pic>
            <p:nvPicPr>
              <p:cNvPr id="10" name="Picture 4" descr="01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330824" y="1108215"/>
                <a:ext cx="6266329" cy="4645352"/>
              </a:xfrm>
              <a:prstGeom prst="rect">
                <a:avLst/>
              </a:prstGeom>
              <a:noFill/>
            </p:spPr>
          </p:pic>
          <p:sp>
            <p:nvSpPr>
              <p:cNvPr id="3" name="직사각형 2"/>
              <p:cNvSpPr/>
              <p:nvPr/>
            </p:nvSpPr>
            <p:spPr>
              <a:xfrm>
                <a:off x="2330824" y="2384612"/>
                <a:ext cx="1246094" cy="2330824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사각형: 둥근 모서리 3"/>
              <p:cNvSpPr/>
              <p:nvPr/>
            </p:nvSpPr>
            <p:spPr>
              <a:xfrm>
                <a:off x="3639671" y="3514165"/>
                <a:ext cx="4876800" cy="2239402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사각형: 둥근 모서리 5"/>
              <p:cNvSpPr/>
              <p:nvPr/>
            </p:nvSpPr>
            <p:spPr>
              <a:xfrm>
                <a:off x="3639672" y="1828800"/>
                <a:ext cx="4957482" cy="1640437"/>
              </a:xfrm>
              <a:prstGeom prst="round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사각형: 둥근 모서리 15"/>
            <p:cNvSpPr/>
            <p:nvPr/>
          </p:nvSpPr>
          <p:spPr>
            <a:xfrm>
              <a:off x="2151529" y="4043083"/>
              <a:ext cx="1147483" cy="887505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428839" y="5661141"/>
            <a:ext cx="1782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7030A0"/>
                </a:solidFill>
              </a:rPr>
              <a:t>Stream data to disk</a:t>
            </a:r>
            <a:endParaRPr lang="ko-KR" altLang="en-US" sz="1400" dirty="0">
              <a:solidFill>
                <a:srgbClr val="7030A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9394" y="243865"/>
            <a:ext cx="258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NI </a:t>
            </a:r>
            <a:r>
              <a:rPr lang="en-US" altLang="ko-KR" sz="2400" dirty="0" err="1"/>
              <a:t>SignalExpress</a:t>
            </a:r>
            <a:r>
              <a:rPr lang="en-US" altLang="ko-KR" sz="2400" dirty="0"/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8403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U자형 3"/>
          <p:cNvSpPr/>
          <p:nvPr/>
        </p:nvSpPr>
        <p:spPr>
          <a:xfrm rot="5400000">
            <a:off x="3832120" y="-1799916"/>
            <a:ext cx="4804214" cy="11572275"/>
          </a:xfrm>
          <a:prstGeom prst="uturnArrow">
            <a:avLst>
              <a:gd name="adj1" fmla="val 23718"/>
              <a:gd name="adj2" fmla="val 25000"/>
              <a:gd name="adj3" fmla="val 17857"/>
              <a:gd name="adj4" fmla="val 43750"/>
              <a:gd name="adj5" fmla="val 100000"/>
            </a:avLst>
          </a:prstGeom>
          <a:solidFill>
            <a:schemeClr val="accent1">
              <a:lumMod val="60000"/>
              <a:lumOff val="40000"/>
              <a:alpha val="48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037" y="1153900"/>
            <a:ext cx="2467986" cy="2039022"/>
          </a:xfrm>
          <a:prstGeom prst="rect">
            <a:avLst/>
          </a:prstGeom>
        </p:spPr>
      </p:pic>
      <p:pic>
        <p:nvPicPr>
          <p:cNvPr id="4098" name="Picture 2" descr="http://www.ni.com/cms/images/devzone/tut/IVI_AC~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433" y="1183341"/>
            <a:ext cx="2535588" cy="203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8090" y="150012"/>
            <a:ext cx="2829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Signal Express  </a:t>
            </a:r>
            <a:r>
              <a:rPr lang="ko-KR" altLang="en-US" u="sng" dirty="0"/>
              <a:t>사용하기</a:t>
            </a:r>
            <a:r>
              <a:rPr lang="en-US" altLang="ko-KR" u="sng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64583" y="639689"/>
            <a:ext cx="2682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Step 1 </a:t>
            </a:r>
            <a:r>
              <a:rPr lang="ko-KR" altLang="en-US" sz="1400" dirty="0"/>
              <a:t>드라이버 설치</a:t>
            </a:r>
            <a:endParaRPr lang="en-US" altLang="ko-KR" sz="1400" dirty="0"/>
          </a:p>
          <a:p>
            <a:r>
              <a:rPr lang="ko-KR" altLang="en-US" sz="1400" dirty="0"/>
              <a:t>         측정계측기</a:t>
            </a:r>
            <a:r>
              <a:rPr lang="en-US" altLang="ko-KR" sz="1400" dirty="0"/>
              <a:t>&amp;data </a:t>
            </a:r>
            <a:r>
              <a:rPr lang="ko-KR" altLang="en-US" sz="1400" dirty="0"/>
              <a:t>선택</a:t>
            </a:r>
            <a:endParaRPr lang="en-US" altLang="ko-KR" sz="1400" dirty="0"/>
          </a:p>
        </p:txBody>
      </p:sp>
      <p:sp>
        <p:nvSpPr>
          <p:cNvPr id="6" name="직사각형 5"/>
          <p:cNvSpPr/>
          <p:nvPr/>
        </p:nvSpPr>
        <p:spPr>
          <a:xfrm>
            <a:off x="4727553" y="747411"/>
            <a:ext cx="27368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Step 2. 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새로운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IVI Session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생성</a:t>
            </a:r>
            <a:endParaRPr lang="ko-KR" altLang="en-US" sz="1400" dirty="0"/>
          </a:p>
        </p:txBody>
      </p:sp>
      <p:pic>
        <p:nvPicPr>
          <p:cNvPr id="5122" name="Picture 2" descr="http://www.ni.com/cms/images/devzone/tut/data%20view%20croppe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618" y="1183341"/>
            <a:ext cx="2583556" cy="2038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160265" y="747411"/>
            <a:ext cx="28809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Step3. </a:t>
            </a:r>
            <a:r>
              <a:rPr lang="en-US" altLang="ko-KR" sz="14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SignalExpress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에서 데이터 </a:t>
            </a:r>
            <a:endParaRPr lang="ko-KR" altLang="en-US" sz="1400" dirty="0"/>
          </a:p>
        </p:txBody>
      </p:sp>
      <p:sp>
        <p:nvSpPr>
          <p:cNvPr id="10" name="화살표: 오른쪽 9"/>
          <p:cNvSpPr/>
          <p:nvPr/>
        </p:nvSpPr>
        <p:spPr>
          <a:xfrm>
            <a:off x="4160449" y="1936860"/>
            <a:ext cx="307714" cy="213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4957" y="4156109"/>
            <a:ext cx="2583556" cy="19674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8264957" y="6155929"/>
            <a:ext cx="26468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Step4. </a:t>
            </a:r>
            <a:r>
              <a:rPr lang="en-US" altLang="ko-KR" sz="1400" b="0" i="1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인터랙티브</a:t>
            </a:r>
            <a:r>
              <a:rPr lang="en-US" altLang="ko-KR" sz="14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400" b="0" i="1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보고서</a:t>
            </a:r>
            <a:r>
              <a:rPr lang="en-US" altLang="ko-KR" sz="14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400" b="0" i="1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생성</a:t>
            </a:r>
            <a:endParaRPr lang="ko-KR" altLang="en-US" sz="14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6429" y="4156109"/>
            <a:ext cx="2619310" cy="199982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4851634" y="6188273"/>
            <a:ext cx="26128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i="0" u="none" strike="noStrike" dirty="0">
                <a:effectLst/>
                <a:latin typeface="Arial" panose="020B0604020202020204" pitchFamily="34" charset="0"/>
              </a:rPr>
              <a:t>Step5. </a:t>
            </a:r>
            <a:r>
              <a:rPr lang="ko-KR" altLang="en-US" sz="1400" i="0" u="none" strike="noStrike" dirty="0">
                <a:effectLst/>
                <a:latin typeface="Arial" panose="020B0604020202020204" pitchFamily="34" charset="0"/>
              </a:rPr>
              <a:t>신호</a:t>
            </a:r>
            <a:r>
              <a:rPr lang="ko-KR" altLang="en-US" sz="1400" i="0" dirty="0">
                <a:effectLst/>
                <a:latin typeface="Arial" panose="020B0604020202020204" pitchFamily="34" charset="0"/>
              </a:rPr>
              <a:t> 프로세싱 및 분석</a:t>
            </a:r>
          </a:p>
        </p:txBody>
      </p:sp>
      <p:pic>
        <p:nvPicPr>
          <p:cNvPr id="22" name="Picture 2" descr="http://www.ni.com/cms/images/devzone/tut/EXPORT~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524" y="4139765"/>
            <a:ext cx="2467012" cy="196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1643413" y="6188273"/>
            <a:ext cx="25170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i="0" u="none" strike="noStrike" dirty="0">
                <a:effectLst/>
                <a:latin typeface="Arial" panose="020B0604020202020204" pitchFamily="34" charset="0"/>
              </a:rPr>
              <a:t>Step6. </a:t>
            </a:r>
            <a:r>
              <a:rPr lang="ko-KR" altLang="en-US" sz="1400" i="0" u="none" strike="noStrike" dirty="0">
                <a:effectLst/>
                <a:latin typeface="Arial" panose="020B0604020202020204" pitchFamily="34" charset="0"/>
              </a:rPr>
              <a:t>데이터</a:t>
            </a:r>
            <a:r>
              <a:rPr lang="ko-KR" altLang="en-US" sz="1400" i="0" dirty="0">
                <a:effectLst/>
                <a:latin typeface="Arial" panose="020B0604020202020204" pitchFamily="34" charset="0"/>
              </a:rPr>
              <a:t> 보내기 및 저장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/>
          <p:cNvSpPr/>
          <p:nvPr/>
        </p:nvSpPr>
        <p:spPr>
          <a:xfrm>
            <a:off x="7651706" y="1988864"/>
            <a:ext cx="325339" cy="213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/>
          <p:cNvSpPr/>
          <p:nvPr/>
        </p:nvSpPr>
        <p:spPr>
          <a:xfrm rot="10800000">
            <a:off x="7734720" y="5063526"/>
            <a:ext cx="325339" cy="213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/>
          <p:cNvSpPr/>
          <p:nvPr/>
        </p:nvSpPr>
        <p:spPr>
          <a:xfrm rot="10800000">
            <a:off x="4278444" y="4966244"/>
            <a:ext cx="325339" cy="213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964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815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DAQ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136" y="1000174"/>
            <a:ext cx="9173964" cy="237338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17080" y="3506745"/>
            <a:ext cx="691940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다기능 데이터 수집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(DAQ)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디바이스는 </a:t>
            </a:r>
            <a:endParaRPr lang="en-US" altLang="ko-KR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아날로그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I/O,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디지털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I/O,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카운터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타이머 회로를 제공합니다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endParaRPr lang="en-US" altLang="ko-KR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저가 디바이스에서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고정밀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범위에 이르는 다양한 종류의 제품군이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사용하기 쉬우면서 뛰어난 안정성과 성능을 이미 전세계 엔지니어에게 신뢰받은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market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내 가장 우수한 </a:t>
            </a:r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</a:rPr>
              <a:t>제품입니다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.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387136" y="4383908"/>
            <a:ext cx="9966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8306541" y="3373556"/>
            <a:ext cx="2742459" cy="188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DAQ with LabVIEW</a:t>
            </a:r>
          </a:p>
          <a:p>
            <a:pPr algn="ctr"/>
            <a:r>
              <a:rPr lang="en-US" altLang="ko-KR" dirty="0"/>
              <a:t>https://www.youtube.com/watch?v=uobD6T9xby8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8789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17358" y="343088"/>
            <a:ext cx="100199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NI DAQ </a:t>
            </a:r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</a:rPr>
              <a:t>는 다양한 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Bus </a:t>
            </a:r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</a:rPr>
              <a:t>타입의 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( PCI, PXI, USB, </a:t>
            </a:r>
            <a:r>
              <a:rPr lang="en-US" altLang="ko-KR" dirty="0" err="1">
                <a:solidFill>
                  <a:srgbClr val="333333"/>
                </a:solidFill>
                <a:latin typeface="Arial" panose="020B0604020202020204" pitchFamily="34" charset="0"/>
              </a:rPr>
              <a:t>wifi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 ) </a:t>
            </a:r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</a:rPr>
              <a:t>다양한 성능의 제품을 공급하며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</a:rPr>
              <a:t>액세서리 또한 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User</a:t>
            </a:r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</a:rPr>
              <a:t>의 선택의 폭을 넓혀 제공하고 있습니다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  <p:pic>
        <p:nvPicPr>
          <p:cNvPr id="9222" name="Picture 6" descr="USB-60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7787" y="1781406"/>
            <a:ext cx="2349500" cy="2037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버스 구동 (최대 400 kS/s, 32채널, 16비트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912" y="1352055"/>
            <a:ext cx="2959100" cy="277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621" y="1037731"/>
            <a:ext cx="1533525" cy="30861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172" y="1495172"/>
            <a:ext cx="4364855" cy="2323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0731" y="4710992"/>
            <a:ext cx="1891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( Excel table 2 ) 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21007" y="4731152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 </a:t>
            </a:r>
            <a:r>
              <a:rPr lang="ko-KR" altLang="en-US" dirty="0">
                <a:highlight>
                  <a:srgbClr val="FFFF00"/>
                </a:highlight>
              </a:rPr>
              <a:t>견적 요청하기 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544715" y="5177412"/>
            <a:ext cx="347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PCI Express</a:t>
            </a:r>
            <a:r>
              <a:rPr lang="ko-KR" altLang="en-US" u="sng" dirty="0"/>
              <a:t>용 </a:t>
            </a:r>
            <a:r>
              <a:rPr lang="en-US" altLang="ko-KR" u="sng" dirty="0"/>
              <a:t>DAQ ( X </a:t>
            </a:r>
            <a:r>
              <a:rPr lang="ko-KR" altLang="en-US" u="sng" dirty="0"/>
              <a:t>시리즈 </a:t>
            </a:r>
            <a:r>
              <a:rPr lang="en-US" altLang="ko-KR" u="sng" dirty="0"/>
              <a:t>)</a:t>
            </a:r>
            <a:endParaRPr lang="ko-KR" altLang="en-US" u="sng" dirty="0"/>
          </a:p>
        </p:txBody>
      </p:sp>
      <p:sp>
        <p:nvSpPr>
          <p:cNvPr id="11" name="TextBox 10"/>
          <p:cNvSpPr txBox="1"/>
          <p:nvPr/>
        </p:nvSpPr>
        <p:spPr>
          <a:xfrm>
            <a:off x="1544715" y="5828498"/>
            <a:ext cx="3295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PCI/USB </a:t>
            </a:r>
            <a:r>
              <a:rPr lang="ko-KR" altLang="en-US" u="sng" dirty="0"/>
              <a:t>용 </a:t>
            </a:r>
            <a:r>
              <a:rPr lang="en-US" altLang="ko-KR" u="sng" dirty="0"/>
              <a:t>DAQ ( M </a:t>
            </a:r>
            <a:r>
              <a:rPr lang="ko-KR" altLang="en-US" u="sng" dirty="0"/>
              <a:t>시리즈 </a:t>
            </a:r>
            <a:r>
              <a:rPr lang="en-US" altLang="ko-KR" u="sng" dirty="0"/>
              <a:t>)</a:t>
            </a:r>
            <a:endParaRPr lang="ko-KR" altLang="en-US" u="sng" dirty="0"/>
          </a:p>
        </p:txBody>
      </p:sp>
      <p:sp>
        <p:nvSpPr>
          <p:cNvPr id="12" name="직사각형 11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443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050219" cy="558153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모듈형</a:t>
            </a:r>
            <a:r>
              <a:rPr lang="en-US" altLang="ko-KR" sz="3200" dirty="0"/>
              <a:t> DAQ</a:t>
            </a:r>
            <a:endParaRPr lang="ko-KR" alt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464598" y="1184730"/>
            <a:ext cx="3201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NI </a:t>
            </a:r>
            <a:r>
              <a:rPr lang="en-US" altLang="ko-KR" sz="1600" dirty="0" err="1">
                <a:latin typeface="+mn-ea"/>
              </a:rPr>
              <a:t>CompactDAQ</a:t>
            </a:r>
            <a:r>
              <a:rPr lang="ko-KR" altLang="en-US" sz="1600" dirty="0">
                <a:latin typeface="+mn-ea"/>
              </a:rPr>
              <a:t>은 연결과 신호 </a:t>
            </a:r>
            <a:r>
              <a:rPr lang="ko-KR" altLang="en-US" sz="1600" dirty="0" err="1">
                <a:latin typeface="+mn-ea"/>
              </a:rPr>
              <a:t>컨디셔닝을</a:t>
            </a:r>
            <a:r>
              <a:rPr lang="ko-KR" altLang="en-US" sz="1600" dirty="0">
                <a:latin typeface="+mn-ea"/>
              </a:rPr>
              <a:t> 모듈형 </a:t>
            </a:r>
            <a:r>
              <a:rPr lang="en-US" altLang="ko-KR" sz="1600" dirty="0">
                <a:latin typeface="+mn-ea"/>
              </a:rPr>
              <a:t>I/O</a:t>
            </a:r>
            <a:r>
              <a:rPr lang="ko-KR" altLang="en-US" sz="1600" dirty="0">
                <a:latin typeface="+mn-ea"/>
              </a:rPr>
              <a:t>에 통합하여 모든 센서 또는 신호와 직접 통신하는 견고한 휴대형 데이터 수집 플랫폼입니다</a:t>
            </a:r>
            <a:r>
              <a:rPr lang="en-US" altLang="ko-KR" sz="1600" dirty="0">
                <a:latin typeface="+mn-ea"/>
              </a:rPr>
              <a:t>. </a:t>
            </a:r>
            <a:endParaRPr lang="ko-KR" altLang="en-US" sz="1600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389398" y="923278"/>
            <a:ext cx="3030430" cy="2157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동영상 </a:t>
            </a:r>
            <a:r>
              <a:rPr lang="en-US" altLang="ko-KR" dirty="0"/>
              <a:t>1</a:t>
            </a: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( Compact DAQ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)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https://www.youtube.com/watch?v=BXgpw01oE9c&amp;list=PLAE1A45A948D809C4&amp;index=3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561" y="4791247"/>
            <a:ext cx="1280870" cy="11844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902" y="4791246"/>
            <a:ext cx="1336683" cy="118445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3174" y="4309923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다양한 신호타입의 모듈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532188" y="4791247"/>
            <a:ext cx="2489364" cy="1185580"/>
            <a:chOff x="155222" y="4001300"/>
            <a:chExt cx="3255466" cy="183498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222" y="4001300"/>
              <a:ext cx="2264866" cy="165335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9488" y="5112387"/>
              <a:ext cx="1981200" cy="72390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4410561" y="4287328"/>
            <a:ext cx="408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통신방식</a:t>
            </a:r>
            <a:r>
              <a:rPr lang="en-US" altLang="ko-KR" dirty="0"/>
              <a:t> </a:t>
            </a:r>
            <a:r>
              <a:rPr lang="ko-KR" altLang="en-US" dirty="0"/>
              <a:t>및 채널에 따른 다양한 샤시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9056" y="4791247"/>
            <a:ext cx="1296207" cy="118445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567867" y="6199102"/>
            <a:ext cx="3711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TCP/IP    USB    </a:t>
            </a:r>
            <a:r>
              <a:rPr lang="en-US" altLang="ko-KR" dirty="0" err="1"/>
              <a:t>Wifi</a:t>
            </a:r>
            <a:r>
              <a:rPr lang="en-US" altLang="ko-KR" dirty="0"/>
              <a:t>   Embedded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21424" y="6073170"/>
            <a:ext cx="233910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아날로그 입출력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산업용 디지털 입출력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센서기반의 입력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617828" y="430868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소프트웨어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4265" y="4615870"/>
            <a:ext cx="2215563" cy="161182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7926" y="1040676"/>
            <a:ext cx="2965659" cy="150378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32187" y="2563787"/>
            <a:ext cx="6862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+mn-ea"/>
              </a:rPr>
              <a:t>다양한 종류의 입출력 신호를 가장 효과적으로 구성할 수 있는 </a:t>
            </a:r>
            <a:r>
              <a:rPr lang="en-US" altLang="ko-KR" sz="1600" dirty="0" err="1">
                <a:latin typeface="+mn-ea"/>
              </a:rPr>
              <a:t>CompactDAQ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솔루션은 다양한 버스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섀시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컨트롤러 및 </a:t>
            </a:r>
            <a:r>
              <a:rPr lang="en-US" altLang="ko-KR" sz="1600" dirty="0">
                <a:latin typeface="+mn-ea"/>
              </a:rPr>
              <a:t>I/O </a:t>
            </a:r>
            <a:r>
              <a:rPr lang="ko-KR" altLang="en-US" sz="1600" dirty="0" err="1">
                <a:latin typeface="+mn-ea"/>
              </a:rPr>
              <a:t>컨디셔닝</a:t>
            </a:r>
            <a:r>
              <a:rPr lang="ko-KR" altLang="en-US" sz="1600" dirty="0">
                <a:latin typeface="+mn-ea"/>
              </a:rPr>
              <a:t> 옵션을 제공하여 엔지니어의 요구를 충족하는 최고의 구성 솔루션입니다</a:t>
            </a:r>
            <a:r>
              <a:rPr lang="en-US" altLang="ko-KR" sz="1600" dirty="0">
                <a:latin typeface="+mn-ea"/>
              </a:rPr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94509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5070</TotalTime>
  <Words>1609</Words>
  <Application>Microsoft Office PowerPoint</Application>
  <PresentationFormat>와이드스크린</PresentationFormat>
  <Paragraphs>324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hmcL</vt:lpstr>
      <vt:lpstr>맑은 고딕</vt:lpstr>
      <vt:lpstr>Arial</vt:lpstr>
      <vt:lpstr>Arial Narrow</vt:lpstr>
      <vt:lpstr>Tahoma</vt:lpstr>
      <vt:lpstr>Wingdings</vt:lpstr>
      <vt:lpstr>Office 테마</vt:lpstr>
      <vt:lpstr>제품소개</vt:lpstr>
      <vt:lpstr>LabVIEW</vt:lpstr>
      <vt:lpstr>LabVIEW</vt:lpstr>
      <vt:lpstr>Signal Express</vt:lpstr>
      <vt:lpstr>PowerPoint 프레젠테이션</vt:lpstr>
      <vt:lpstr>PowerPoint 프레젠테이션</vt:lpstr>
      <vt:lpstr>DAQ</vt:lpstr>
      <vt:lpstr>PowerPoint 프레젠테이션</vt:lpstr>
      <vt:lpstr>모듈형 DAQ</vt:lpstr>
      <vt:lpstr>모듈형 DAQ</vt:lpstr>
      <vt:lpstr>Virtual bench</vt:lpstr>
      <vt:lpstr>Virtual bench</vt:lpstr>
      <vt:lpstr>Virtual bench</vt:lpstr>
      <vt:lpstr>Power Supply</vt:lpstr>
      <vt:lpstr>Power Supply</vt:lpstr>
      <vt:lpstr>Power Supply</vt:lpstr>
      <vt:lpstr>Power Supply</vt:lpstr>
      <vt:lpstr>PowerPoint 프레젠테이션</vt:lpstr>
      <vt:lpstr>PowerPoint 프레젠테이션</vt:lpstr>
      <vt:lpstr>ELVIS</vt:lpstr>
      <vt:lpstr>PowerPoint 프레젠테이션</vt:lpstr>
      <vt:lpstr>PowerPoint 프레젠테이션</vt:lpstr>
      <vt:lpstr>GPIB</vt:lpstr>
      <vt:lpstr>CAN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제품소개</dc:title>
  <dc:creator>임해광</dc:creator>
  <cp:lastModifiedBy>임해광</cp:lastModifiedBy>
  <cp:revision>120</cp:revision>
  <dcterms:created xsi:type="dcterms:W3CDTF">2016-08-08T04:05:42Z</dcterms:created>
  <dcterms:modified xsi:type="dcterms:W3CDTF">2017-07-17T05:53:15Z</dcterms:modified>
</cp:coreProperties>
</file>